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65" r:id="rId5"/>
    <p:sldId id="266" r:id="rId6"/>
    <p:sldId id="259" r:id="rId7"/>
    <p:sldId id="261" r:id="rId8"/>
    <p:sldId id="258" r:id="rId9"/>
    <p:sldId id="260" r:id="rId10"/>
    <p:sldId id="262" r:id="rId11"/>
    <p:sldId id="263" r:id="rId12"/>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EAFE30-8442-4AFF-A15D-474E45F13F5F}" v="7" dt="2023-07-10T15:26:01.294"/>
    <p1510:client id="{35795B90-FD66-ADAD-4ACE-6F2C9566CEAD}" v="61" dt="2023-07-13T14:15:19.204"/>
    <p1510:client id="{573AE561-822A-87D8-3109-19856B64D556}" v="127" dt="2023-07-11T11:45:02.615"/>
    <p1510:client id="{58ECE67F-0CE3-12D6-87A7-43EF7F1C9BBA}" v="73" dt="2023-07-11T15:54:58.107"/>
    <p1510:client id="{A85FA427-3126-5438-D76E-FBE2CC931DE5}" v="431" dt="2023-07-12T15:36:39.8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13/07/2023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13/07/2023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13/07/2023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13/07/2023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13/07/2023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GB" smtClean="0"/>
              <a:t>13/07/2023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cp.sys.comcast.net/browse/RDKAAMP-42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ea typeface="Calibri Light"/>
                <a:cs typeface="Calibri Light"/>
              </a:rPr>
              <a:t>AAMP and </a:t>
            </a:r>
            <a:r>
              <a:rPr lang="en-GB" err="1">
                <a:ea typeface="Calibri Light"/>
                <a:cs typeface="Calibri Light"/>
              </a:rPr>
              <a:t>Subtec</a:t>
            </a:r>
            <a:endParaRPr lang="en-GB" err="1"/>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E415B-0959-F5CF-8E7F-F4BBDC5B4B48}"/>
              </a:ext>
            </a:extLst>
          </p:cNvPr>
          <p:cNvSpPr>
            <a:spLocks noGrp="1"/>
          </p:cNvSpPr>
          <p:nvPr>
            <p:ph type="title"/>
          </p:nvPr>
        </p:nvSpPr>
        <p:spPr/>
        <p:txBody>
          <a:bodyPr/>
          <a:lstStyle/>
          <a:p>
            <a:r>
              <a:rPr lang="en-GB">
                <a:solidFill>
                  <a:srgbClr val="000000"/>
                </a:solidFill>
                <a:ea typeface="+mj-lt"/>
                <a:cs typeface="+mj-lt"/>
              </a:rPr>
              <a:t>Issues unique to multi period streams</a:t>
            </a:r>
            <a:endParaRPr lang="en-US"/>
          </a:p>
        </p:txBody>
      </p:sp>
      <p:sp>
        <p:nvSpPr>
          <p:cNvPr id="3" name="Content Placeholder 2">
            <a:extLst>
              <a:ext uri="{FF2B5EF4-FFF2-40B4-BE49-F238E27FC236}">
                <a16:creationId xmlns:a16="http://schemas.microsoft.com/office/drawing/2014/main" id="{F2D703DD-4310-0E70-CE75-E4E5E4F96327}"/>
              </a:ext>
            </a:extLst>
          </p:cNvPr>
          <p:cNvSpPr>
            <a:spLocks noGrp="1"/>
          </p:cNvSpPr>
          <p:nvPr>
            <p:ph idx="1"/>
          </p:nvPr>
        </p:nvSpPr>
        <p:spPr/>
        <p:txBody>
          <a:bodyPr vert="horz" lIns="91440" tIns="45720" rIns="91440" bIns="45720" rtlCol="0" anchor="t">
            <a:normAutofit/>
          </a:bodyPr>
          <a:lstStyle/>
          <a:p>
            <a:pPr>
              <a:spcAft>
                <a:spcPts val="600"/>
              </a:spcAft>
            </a:pPr>
            <a:r>
              <a:rPr lang="en-GB">
                <a:ea typeface="+mn-lt"/>
                <a:cs typeface="+mn-lt"/>
              </a:rPr>
              <a:t>Hard to sync the </a:t>
            </a:r>
            <a:r>
              <a:rPr lang="en-GB" err="1">
                <a:ea typeface="+mn-lt"/>
                <a:cs typeface="+mn-lt"/>
              </a:rPr>
              <a:t>subtec</a:t>
            </a:r>
            <a:r>
              <a:rPr lang="en-GB">
                <a:ea typeface="+mn-lt"/>
                <a:cs typeface="+mn-lt"/>
              </a:rPr>
              <a:t> clock with AAMP position on change of period.</a:t>
            </a:r>
            <a:endParaRPr lang="en-GB">
              <a:cs typeface="Calibri" panose="020F0502020204030204"/>
            </a:endParaRPr>
          </a:p>
          <a:p>
            <a:pPr>
              <a:spcAft>
                <a:spcPts val="600"/>
              </a:spcAft>
            </a:pPr>
            <a:r>
              <a:rPr lang="en-GB">
                <a:ea typeface="+mn-lt"/>
                <a:cs typeface="+mn-lt"/>
              </a:rPr>
              <a:t>The TIMESTAMP packet needs to be sent (with the correct time) just as the period changes so that it syncs properly. Solutions already being worked on LLAMA-9081, LLAMA-10920</a:t>
            </a:r>
          </a:p>
          <a:p>
            <a:pPr>
              <a:spcAft>
                <a:spcPts val="600"/>
              </a:spcAft>
            </a:pPr>
            <a:r>
              <a:rPr lang="en-GB">
                <a:ea typeface="+mn-lt"/>
                <a:cs typeface="+mn-lt"/>
              </a:rPr>
              <a:t>The period discontinuity code in AAMP is slightly unusual, so we need to work around it.</a:t>
            </a:r>
            <a:endParaRPr lang="en-GB">
              <a:cs typeface="Calibri"/>
            </a:endParaRPr>
          </a:p>
          <a:p>
            <a:endParaRPr lang="en-GB">
              <a:cs typeface="Calibri"/>
            </a:endParaRPr>
          </a:p>
        </p:txBody>
      </p:sp>
    </p:spTree>
    <p:extLst>
      <p:ext uri="{BB962C8B-B14F-4D97-AF65-F5344CB8AC3E}">
        <p14:creationId xmlns:p14="http://schemas.microsoft.com/office/powerpoint/2010/main" val="1674450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6AE6D-EDA5-58A7-62D4-6D2D2D45B874}"/>
              </a:ext>
            </a:extLst>
          </p:cNvPr>
          <p:cNvSpPr>
            <a:spLocks noGrp="1"/>
          </p:cNvSpPr>
          <p:nvPr>
            <p:ph type="title"/>
          </p:nvPr>
        </p:nvSpPr>
        <p:spPr/>
        <p:txBody>
          <a:bodyPr/>
          <a:lstStyle/>
          <a:p>
            <a:r>
              <a:rPr lang="en-GB">
                <a:solidFill>
                  <a:srgbClr val="000000"/>
                </a:solidFill>
                <a:ea typeface="+mj-lt"/>
                <a:cs typeface="+mj-lt"/>
              </a:rPr>
              <a:t>Track advertising and switching</a:t>
            </a:r>
            <a:endParaRPr lang="en-US">
              <a:ea typeface="Calibri Light"/>
              <a:cs typeface="Calibri Light"/>
            </a:endParaRPr>
          </a:p>
        </p:txBody>
      </p:sp>
      <p:sp>
        <p:nvSpPr>
          <p:cNvPr id="3" name="Content Placeholder 2">
            <a:extLst>
              <a:ext uri="{FF2B5EF4-FFF2-40B4-BE49-F238E27FC236}">
                <a16:creationId xmlns:a16="http://schemas.microsoft.com/office/drawing/2014/main" id="{44BE0F28-DE92-D8C5-E923-989F23E476B9}"/>
              </a:ext>
            </a:extLst>
          </p:cNvPr>
          <p:cNvSpPr>
            <a:spLocks noGrp="1"/>
          </p:cNvSpPr>
          <p:nvPr>
            <p:ph idx="1"/>
          </p:nvPr>
        </p:nvSpPr>
        <p:spPr/>
        <p:txBody>
          <a:bodyPr vert="horz" lIns="91440" tIns="45720" rIns="91440" bIns="45720" rtlCol="0" anchor="t">
            <a:normAutofit/>
          </a:bodyPr>
          <a:lstStyle/>
          <a:p>
            <a:pPr>
              <a:spcAft>
                <a:spcPts val="600"/>
              </a:spcAft>
            </a:pPr>
            <a:r>
              <a:rPr lang="en-GB">
                <a:ea typeface="+mn-lt"/>
                <a:cs typeface="+mn-lt"/>
              </a:rPr>
              <a:t>This is all taken care of in regular AAMP code using the same methods as for AV.</a:t>
            </a:r>
            <a:endParaRPr lang="en-GB">
              <a:cs typeface="Calibri"/>
            </a:endParaRPr>
          </a:p>
          <a:p>
            <a:pPr>
              <a:spcAft>
                <a:spcPts val="600"/>
              </a:spcAft>
            </a:pPr>
            <a:r>
              <a:rPr lang="en-GB">
                <a:ea typeface="+mn-lt"/>
                <a:cs typeface="+mn-lt"/>
              </a:rPr>
              <a:t>Options are taken from the incoming manifest and advertised to the player on the </a:t>
            </a:r>
            <a:r>
              <a:rPr lang="en-GB" b="1" err="1">
                <a:ea typeface="+mn-lt"/>
                <a:cs typeface="+mn-lt"/>
              </a:rPr>
              <a:t>getAvailableTextTracks</a:t>
            </a:r>
            <a:r>
              <a:rPr lang="en-GB" b="1">
                <a:ea typeface="+mn-lt"/>
                <a:cs typeface="+mn-lt"/>
              </a:rPr>
              <a:t> </a:t>
            </a:r>
            <a:r>
              <a:rPr lang="en-GB">
                <a:ea typeface="+mn-lt"/>
                <a:cs typeface="+mn-lt"/>
              </a:rPr>
              <a:t>API.</a:t>
            </a:r>
            <a:endParaRPr lang="en-GB">
              <a:cs typeface="Calibri" panose="020F0502020204030204"/>
            </a:endParaRPr>
          </a:p>
          <a:p>
            <a:pPr>
              <a:spcAft>
                <a:spcPts val="600"/>
              </a:spcAft>
            </a:pPr>
            <a:r>
              <a:rPr lang="en-GB">
                <a:ea typeface="+mn-lt"/>
                <a:cs typeface="+mn-lt"/>
              </a:rPr>
              <a:t>Selected on tune.</a:t>
            </a:r>
            <a:endParaRPr lang="en-GB">
              <a:cs typeface="Calibri" panose="020F0502020204030204"/>
            </a:endParaRPr>
          </a:p>
          <a:p>
            <a:pPr>
              <a:spcAft>
                <a:spcPts val="600"/>
              </a:spcAft>
            </a:pPr>
            <a:r>
              <a:rPr lang="en-GB">
                <a:ea typeface="+mn-lt"/>
                <a:cs typeface="+mn-lt"/>
              </a:rPr>
              <a:t>Currently there is no way to swap subtitle tracks on the fly - switching track restarts the AV to sync everything up.</a:t>
            </a:r>
            <a:endParaRPr lang="en-GB">
              <a:cs typeface="Calibri"/>
            </a:endParaRPr>
          </a:p>
          <a:p>
            <a:pPr marL="0" indent="0">
              <a:buNone/>
            </a:pPr>
            <a:endParaRPr lang="en-GB">
              <a:cs typeface="Calibri"/>
            </a:endParaRPr>
          </a:p>
        </p:txBody>
      </p:sp>
    </p:spTree>
    <p:extLst>
      <p:ext uri="{BB962C8B-B14F-4D97-AF65-F5344CB8AC3E}">
        <p14:creationId xmlns:p14="http://schemas.microsoft.com/office/powerpoint/2010/main" val="3440598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DE7A5-3983-2947-EEFB-E6365AC14DEE}"/>
              </a:ext>
            </a:extLst>
          </p:cNvPr>
          <p:cNvSpPr>
            <a:spLocks noGrp="1"/>
          </p:cNvSpPr>
          <p:nvPr>
            <p:ph type="title"/>
          </p:nvPr>
        </p:nvSpPr>
        <p:spPr/>
        <p:txBody>
          <a:bodyPr/>
          <a:lstStyle/>
          <a:p>
            <a:r>
              <a:rPr lang="en-GB" err="1">
                <a:ea typeface="Calibri Light"/>
                <a:cs typeface="Calibri Light"/>
              </a:rPr>
              <a:t>Subtec</a:t>
            </a:r>
            <a:r>
              <a:rPr lang="en-GB">
                <a:ea typeface="Calibri Light"/>
                <a:cs typeface="Calibri Light"/>
              </a:rPr>
              <a:t> components</a:t>
            </a:r>
            <a:endParaRPr lang="en-GB"/>
          </a:p>
        </p:txBody>
      </p:sp>
      <p:pic>
        <p:nvPicPr>
          <p:cNvPr id="9" name="Picture 9" descr="A white background with black text&#10;&#10;Description automatically generated">
            <a:extLst>
              <a:ext uri="{FF2B5EF4-FFF2-40B4-BE49-F238E27FC236}">
                <a16:creationId xmlns:a16="http://schemas.microsoft.com/office/drawing/2014/main" id="{08938806-3271-134A-95B6-78387DC8DA5B}"/>
              </a:ext>
            </a:extLst>
          </p:cNvPr>
          <p:cNvPicPr>
            <a:picLocks noChangeAspect="1"/>
          </p:cNvPicPr>
          <p:nvPr/>
        </p:nvPicPr>
        <p:blipFill>
          <a:blip r:embed="rId2"/>
          <a:stretch>
            <a:fillRect/>
          </a:stretch>
        </p:blipFill>
        <p:spPr>
          <a:xfrm>
            <a:off x="235011" y="1395645"/>
            <a:ext cx="11537372" cy="5241319"/>
          </a:xfrm>
          <a:prstGeom prst="rect">
            <a:avLst/>
          </a:prstGeom>
        </p:spPr>
      </p:pic>
    </p:spTree>
    <p:extLst>
      <p:ext uri="{BB962C8B-B14F-4D97-AF65-F5344CB8AC3E}">
        <p14:creationId xmlns:p14="http://schemas.microsoft.com/office/powerpoint/2010/main" val="1631895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B365B-B8AE-31AA-EC34-D06925CB8354}"/>
              </a:ext>
            </a:extLst>
          </p:cNvPr>
          <p:cNvSpPr>
            <a:spLocks noGrp="1"/>
          </p:cNvSpPr>
          <p:nvPr>
            <p:ph type="title"/>
          </p:nvPr>
        </p:nvSpPr>
        <p:spPr>
          <a:xfrm>
            <a:off x="838200" y="2518"/>
            <a:ext cx="10515600" cy="1325563"/>
          </a:xfrm>
        </p:spPr>
        <p:txBody>
          <a:bodyPr/>
          <a:lstStyle/>
          <a:p>
            <a:r>
              <a:rPr lang="en-GB">
                <a:cs typeface="Calibri Light"/>
              </a:rPr>
              <a:t>AAMP Simulator and </a:t>
            </a:r>
            <a:r>
              <a:rPr lang="en-GB" err="1">
                <a:cs typeface="Calibri Light"/>
              </a:rPr>
              <a:t>Subtec</a:t>
            </a:r>
            <a:endParaRPr lang="en-US" err="1"/>
          </a:p>
        </p:txBody>
      </p:sp>
      <p:sp>
        <p:nvSpPr>
          <p:cNvPr id="3" name="Content Placeholder 2">
            <a:extLst>
              <a:ext uri="{FF2B5EF4-FFF2-40B4-BE49-F238E27FC236}">
                <a16:creationId xmlns:a16="http://schemas.microsoft.com/office/drawing/2014/main" id="{D875B477-2A69-B8D1-06E8-011B9AB2FECC}"/>
              </a:ext>
            </a:extLst>
          </p:cNvPr>
          <p:cNvSpPr>
            <a:spLocks noGrp="1"/>
          </p:cNvSpPr>
          <p:nvPr>
            <p:ph idx="1"/>
          </p:nvPr>
        </p:nvSpPr>
        <p:spPr>
          <a:xfrm>
            <a:off x="838200" y="1231790"/>
            <a:ext cx="10515600" cy="5276247"/>
          </a:xfrm>
        </p:spPr>
        <p:txBody>
          <a:bodyPr vert="horz" lIns="91440" tIns="45720" rIns="91440" bIns="45720" rtlCol="0" anchor="t">
            <a:noAutofit/>
          </a:bodyPr>
          <a:lstStyle/>
          <a:p>
            <a:pPr>
              <a:spcAft>
                <a:spcPts val="600"/>
              </a:spcAft>
            </a:pPr>
            <a:r>
              <a:rPr lang="en-GB" sz="2400">
                <a:cs typeface="Calibri"/>
              </a:rPr>
              <a:t>Build with </a:t>
            </a:r>
            <a:r>
              <a:rPr lang="en-GB" sz="2400" b="1">
                <a:cs typeface="Calibri"/>
              </a:rPr>
              <a:t>install-aamp.sh</a:t>
            </a:r>
            <a:r>
              <a:rPr lang="en-GB" sz="2400">
                <a:cs typeface="Calibri"/>
              </a:rPr>
              <a:t> which also builds </a:t>
            </a:r>
            <a:r>
              <a:rPr lang="en-GB" sz="2400" err="1">
                <a:cs typeface="Calibri"/>
              </a:rPr>
              <a:t>subtec</a:t>
            </a:r>
            <a:r>
              <a:rPr lang="en-GB" sz="2400">
                <a:cs typeface="Calibri"/>
              </a:rPr>
              <a:t> and all </a:t>
            </a:r>
            <a:r>
              <a:rPr lang="en-GB" sz="2400" err="1">
                <a:ea typeface="+mn-lt"/>
                <a:cs typeface="+mn-lt"/>
              </a:rPr>
              <a:t>subttxrend</a:t>
            </a:r>
            <a:r>
              <a:rPr lang="en-GB" sz="2400">
                <a:ea typeface="+mn-lt"/>
                <a:cs typeface="+mn-lt"/>
              </a:rPr>
              <a:t>* shared objects along with the </a:t>
            </a:r>
            <a:r>
              <a:rPr lang="en-GB" sz="2400" b="1" err="1">
                <a:ea typeface="+mn-lt"/>
                <a:cs typeface="+mn-lt"/>
              </a:rPr>
              <a:t>subttxrend</a:t>
            </a:r>
            <a:r>
              <a:rPr lang="en-GB" sz="2400" b="1">
                <a:ea typeface="+mn-lt"/>
                <a:cs typeface="+mn-lt"/>
              </a:rPr>
              <a:t>-app</a:t>
            </a:r>
            <a:r>
              <a:rPr lang="en-GB" sz="2400">
                <a:ea typeface="+mn-lt"/>
                <a:cs typeface="+mn-lt"/>
              </a:rPr>
              <a:t> executable.</a:t>
            </a:r>
            <a:endParaRPr lang="en-GB" sz="2400">
              <a:cs typeface="Calibri"/>
            </a:endParaRPr>
          </a:p>
          <a:p>
            <a:pPr>
              <a:spcAft>
                <a:spcPts val="600"/>
              </a:spcAft>
            </a:pPr>
            <a:r>
              <a:rPr lang="en-GB" sz="2400">
                <a:cs typeface="Calibri"/>
              </a:rPr>
              <a:t>Build just </a:t>
            </a:r>
            <a:r>
              <a:rPr lang="en-GB" sz="2400" err="1">
                <a:ea typeface="+mn-lt"/>
                <a:cs typeface="+mn-lt"/>
              </a:rPr>
              <a:t>subttxrend</a:t>
            </a:r>
            <a:r>
              <a:rPr lang="en-GB" sz="2400">
                <a:ea typeface="+mn-lt"/>
                <a:cs typeface="+mn-lt"/>
              </a:rPr>
              <a:t>* with </a:t>
            </a:r>
            <a:r>
              <a:rPr lang="en-GB" sz="2400" b="1">
                <a:ea typeface="+mn-lt"/>
                <a:cs typeface="+mn-lt"/>
              </a:rPr>
              <a:t>aamp/subtec-app/subttxrend-app/x86_builder/build.sh</a:t>
            </a:r>
            <a:endParaRPr lang="en-GB" sz="2400" b="1">
              <a:cs typeface="Calibri"/>
            </a:endParaRPr>
          </a:p>
          <a:p>
            <a:pPr>
              <a:spcAft>
                <a:spcPts val="600"/>
              </a:spcAft>
            </a:pPr>
            <a:r>
              <a:rPr lang="en-GB" sz="2400">
                <a:cs typeface="Calibri"/>
              </a:rPr>
              <a:t>Run with </a:t>
            </a:r>
            <a:r>
              <a:rPr lang="en-GB" sz="2400" err="1">
                <a:cs typeface="Calibri"/>
              </a:rPr>
              <a:t>aamp</a:t>
            </a:r>
            <a:r>
              <a:rPr lang="en-GB" sz="2400">
                <a:cs typeface="Calibri"/>
              </a:rPr>
              <a:t>-cli and command "</a:t>
            </a:r>
            <a:r>
              <a:rPr lang="en-GB" sz="2400" err="1">
                <a:cs typeface="Calibri"/>
              </a:rPr>
              <a:t>subtec</a:t>
            </a:r>
            <a:r>
              <a:rPr lang="en-GB" sz="2400">
                <a:cs typeface="Calibri"/>
              </a:rPr>
              <a:t>" - runs </a:t>
            </a:r>
            <a:r>
              <a:rPr lang="en-GB" sz="2400" b="1">
                <a:ea typeface="+mn-lt"/>
                <a:cs typeface="+mn-lt"/>
              </a:rPr>
              <a:t>aampcli-run-subtec.sh</a:t>
            </a:r>
            <a:endParaRPr lang="en-GB" sz="2400" b="1">
              <a:cs typeface="Calibri"/>
            </a:endParaRPr>
          </a:p>
          <a:p>
            <a:pPr>
              <a:spcAft>
                <a:spcPts val="600"/>
              </a:spcAft>
            </a:pPr>
            <a:r>
              <a:rPr lang="en-GB" sz="2400">
                <a:cs typeface="Calibri"/>
              </a:rPr>
              <a:t>Uses Weston to render subtitles in a separate window.</a:t>
            </a:r>
          </a:p>
          <a:p>
            <a:pPr>
              <a:spcAft>
                <a:spcPts val="600"/>
              </a:spcAft>
            </a:pPr>
            <a:r>
              <a:rPr lang="en-GB" sz="2400">
                <a:cs typeface="Calibri"/>
              </a:rPr>
              <a:t>On Ubuntu 22.04 have to set Weston backend to "x11-backend.so" in the </a:t>
            </a:r>
            <a:r>
              <a:rPr lang="en-GB" sz="2400">
                <a:ea typeface="+mn-lt"/>
                <a:cs typeface="+mn-lt"/>
              </a:rPr>
              <a:t>aampcli-run-subtec.sh to</a:t>
            </a:r>
            <a:r>
              <a:rPr lang="en-GB" sz="2400">
                <a:cs typeface="Calibri"/>
              </a:rPr>
              <a:t> display the window.</a:t>
            </a:r>
          </a:p>
          <a:p>
            <a:pPr>
              <a:spcAft>
                <a:spcPts val="600"/>
              </a:spcAft>
            </a:pPr>
            <a:r>
              <a:rPr lang="en-GB" sz="2400">
                <a:cs typeface="Calibri"/>
              </a:rPr>
              <a:t>Playing a stream with out-of-band subtitles TTML or </a:t>
            </a:r>
            <a:r>
              <a:rPr lang="en-GB" sz="2400" err="1">
                <a:cs typeface="Calibri"/>
              </a:rPr>
              <a:t>WebVTT</a:t>
            </a:r>
            <a:r>
              <a:rPr lang="en-GB" sz="2400">
                <a:cs typeface="Calibri"/>
              </a:rPr>
              <a:t> will render the subtitles on that window.</a:t>
            </a:r>
          </a:p>
          <a:p>
            <a:pPr>
              <a:spcAft>
                <a:spcPts val="600"/>
              </a:spcAft>
            </a:pPr>
            <a:r>
              <a:rPr lang="en-GB" sz="2400">
                <a:cs typeface="Calibri"/>
              </a:rPr>
              <a:t>In-band closed captions do not work currently on AAMP simulator – requires patches on </a:t>
            </a:r>
            <a:r>
              <a:rPr lang="en-GB" sz="2400">
                <a:ea typeface="+mn-lt"/>
                <a:cs typeface="+mn-lt"/>
                <a:hlinkClick r:id="rId2"/>
              </a:rPr>
              <a:t>RDKAAMP-420</a:t>
            </a:r>
          </a:p>
        </p:txBody>
      </p:sp>
    </p:spTree>
    <p:extLst>
      <p:ext uri="{BB962C8B-B14F-4D97-AF65-F5344CB8AC3E}">
        <p14:creationId xmlns:p14="http://schemas.microsoft.com/office/powerpoint/2010/main" val="3893456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F9D4B-A0FF-855E-2AA0-58F0A553C5DA}"/>
              </a:ext>
            </a:extLst>
          </p:cNvPr>
          <p:cNvSpPr>
            <a:spLocks noGrp="1"/>
          </p:cNvSpPr>
          <p:nvPr>
            <p:ph type="title"/>
          </p:nvPr>
        </p:nvSpPr>
        <p:spPr/>
        <p:txBody>
          <a:bodyPr/>
          <a:lstStyle/>
          <a:p>
            <a:r>
              <a:rPr lang="en-GB" err="1">
                <a:ea typeface="+mj-lt"/>
                <a:cs typeface="+mj-lt"/>
              </a:rPr>
              <a:t>Subtec</a:t>
            </a:r>
            <a:r>
              <a:rPr lang="en-GB">
                <a:ea typeface="+mj-lt"/>
                <a:cs typeface="+mj-lt"/>
              </a:rPr>
              <a:t> on a device</a:t>
            </a:r>
          </a:p>
        </p:txBody>
      </p:sp>
      <p:sp>
        <p:nvSpPr>
          <p:cNvPr id="3" name="Content Placeholder 2">
            <a:extLst>
              <a:ext uri="{FF2B5EF4-FFF2-40B4-BE49-F238E27FC236}">
                <a16:creationId xmlns:a16="http://schemas.microsoft.com/office/drawing/2014/main" id="{DE3935B1-3FB0-7839-DD82-C6308BD0719C}"/>
              </a:ext>
            </a:extLst>
          </p:cNvPr>
          <p:cNvSpPr>
            <a:spLocks noGrp="1"/>
          </p:cNvSpPr>
          <p:nvPr>
            <p:ph idx="1"/>
          </p:nvPr>
        </p:nvSpPr>
        <p:spPr/>
        <p:txBody>
          <a:bodyPr vert="horz" lIns="91440" tIns="45720" rIns="91440" bIns="45720" rtlCol="0" anchor="t">
            <a:normAutofit/>
          </a:bodyPr>
          <a:lstStyle/>
          <a:p>
            <a:pPr>
              <a:spcAft>
                <a:spcPts val="600"/>
              </a:spcAft>
            </a:pPr>
            <a:r>
              <a:rPr lang="en-GB">
                <a:cs typeface="Calibri"/>
              </a:rPr>
              <a:t>Building and</a:t>
            </a:r>
            <a:r>
              <a:rPr lang="en-GB">
                <a:ea typeface="+mn-lt"/>
                <a:cs typeface="+mn-lt"/>
              </a:rPr>
              <a:t> using </a:t>
            </a:r>
            <a:r>
              <a:rPr lang="en-GB" sz="2600" err="1">
                <a:ea typeface="+mn-lt"/>
                <a:cs typeface="+mn-lt"/>
              </a:rPr>
              <a:t>subttxrend</a:t>
            </a:r>
            <a:r>
              <a:rPr lang="en-GB" sz="2600">
                <a:ea typeface="+mn-lt"/>
                <a:cs typeface="+mn-lt"/>
              </a:rPr>
              <a:t>* components on a build in a container for a box is slightly different than for the AAMP simulator.</a:t>
            </a:r>
            <a:endParaRPr lang="en-GB">
              <a:ea typeface="+mn-lt"/>
              <a:cs typeface="+mn-lt"/>
            </a:endParaRPr>
          </a:p>
          <a:p>
            <a:pPr>
              <a:spcAft>
                <a:spcPts val="600"/>
              </a:spcAft>
            </a:pPr>
            <a:r>
              <a:rPr lang="en-GB" sz="2600">
                <a:cs typeface="Calibri"/>
              </a:rPr>
              <a:t>All </a:t>
            </a:r>
            <a:r>
              <a:rPr lang="en-GB" sz="2600" err="1">
                <a:ea typeface="+mn-lt"/>
                <a:cs typeface="+mn-lt"/>
              </a:rPr>
              <a:t>subttxrend</a:t>
            </a:r>
            <a:r>
              <a:rPr lang="en-GB" sz="2600">
                <a:ea typeface="+mn-lt"/>
                <a:cs typeface="+mn-lt"/>
              </a:rPr>
              <a:t>* components are present at top level, but within each one are all the others as well. Editing is only on the top level one to reflect on the built .so or </a:t>
            </a:r>
            <a:r>
              <a:rPr lang="en-GB" sz="2600" err="1">
                <a:ea typeface="+mn-lt"/>
                <a:cs typeface="+mn-lt"/>
              </a:rPr>
              <a:t>subttxrend</a:t>
            </a:r>
            <a:r>
              <a:rPr lang="en-GB" sz="2600">
                <a:ea typeface="+mn-lt"/>
                <a:cs typeface="+mn-lt"/>
              </a:rPr>
              <a:t>-app.</a:t>
            </a:r>
          </a:p>
          <a:p>
            <a:pPr>
              <a:spcAft>
                <a:spcPts val="600"/>
              </a:spcAft>
            </a:pPr>
            <a:r>
              <a:rPr lang="en-GB" sz="2600">
                <a:ea typeface="+mn-lt"/>
                <a:cs typeface="+mn-lt"/>
              </a:rPr>
              <a:t>Deploy the changed .so to the box, restart </a:t>
            </a:r>
            <a:r>
              <a:rPr lang="en-GB" sz="2600" err="1">
                <a:ea typeface="+mn-lt"/>
                <a:cs typeface="+mn-lt"/>
              </a:rPr>
              <a:t>subttxrend</a:t>
            </a:r>
            <a:r>
              <a:rPr lang="en-GB" sz="2600">
                <a:ea typeface="+mn-lt"/>
                <a:cs typeface="+mn-lt"/>
              </a:rPr>
              <a:t>-app and then restart JSPP and changes should reflect on the box.</a:t>
            </a:r>
          </a:p>
          <a:p>
            <a:pPr>
              <a:spcAft>
                <a:spcPts val="600"/>
              </a:spcAft>
            </a:pPr>
            <a:r>
              <a:rPr lang="en-GB" sz="2600">
                <a:ea typeface="+mn-lt"/>
                <a:cs typeface="+mn-lt"/>
              </a:rPr>
              <a:t>Logging is in /opt/logs/subttxrend-app.log</a:t>
            </a:r>
          </a:p>
          <a:p>
            <a:endParaRPr lang="en-GB" sz="2600">
              <a:ea typeface="+mn-lt"/>
              <a:cs typeface="+mn-lt"/>
            </a:endParaRPr>
          </a:p>
        </p:txBody>
      </p:sp>
    </p:spTree>
    <p:extLst>
      <p:ext uri="{BB962C8B-B14F-4D97-AF65-F5344CB8AC3E}">
        <p14:creationId xmlns:p14="http://schemas.microsoft.com/office/powerpoint/2010/main" val="2138725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07564-F028-A33D-6E54-8C2D2D88DD3E}"/>
              </a:ext>
            </a:extLst>
          </p:cNvPr>
          <p:cNvSpPr>
            <a:spLocks noGrp="1"/>
          </p:cNvSpPr>
          <p:nvPr>
            <p:ph type="title"/>
          </p:nvPr>
        </p:nvSpPr>
        <p:spPr/>
        <p:txBody>
          <a:bodyPr/>
          <a:lstStyle/>
          <a:p>
            <a:r>
              <a:rPr lang="en-GB" err="1"/>
              <a:t>Subtec</a:t>
            </a:r>
            <a:r>
              <a:rPr lang="en-GB"/>
              <a:t> debug</a:t>
            </a:r>
          </a:p>
        </p:txBody>
      </p:sp>
      <p:sp>
        <p:nvSpPr>
          <p:cNvPr id="3" name="Content Placeholder 2">
            <a:extLst>
              <a:ext uri="{FF2B5EF4-FFF2-40B4-BE49-F238E27FC236}">
                <a16:creationId xmlns:a16="http://schemas.microsoft.com/office/drawing/2014/main" id="{36DAB6DC-ED46-C56D-215F-B7DB76FB3D56}"/>
              </a:ext>
            </a:extLst>
          </p:cNvPr>
          <p:cNvSpPr>
            <a:spLocks noGrp="1"/>
          </p:cNvSpPr>
          <p:nvPr>
            <p:ph idx="1"/>
          </p:nvPr>
        </p:nvSpPr>
        <p:spPr>
          <a:xfrm>
            <a:off x="838200" y="1825625"/>
            <a:ext cx="10515600" cy="4582565"/>
          </a:xfrm>
        </p:spPr>
        <p:txBody>
          <a:bodyPr vert="horz" lIns="91440" tIns="45720" rIns="91440" bIns="45720" rtlCol="0" anchor="t">
            <a:normAutofit/>
          </a:bodyPr>
          <a:lstStyle/>
          <a:p>
            <a:r>
              <a:rPr lang="en-GB"/>
              <a:t>Modules are divided into REND, CORE and GFX sections - these are listed in the </a:t>
            </a:r>
            <a:r>
              <a:rPr lang="en-GB" b="1" err="1"/>
              <a:t>componentToGroup</a:t>
            </a:r>
            <a:r>
              <a:rPr lang="en-GB" b="1"/>
              <a:t> </a:t>
            </a:r>
            <a:r>
              <a:rPr lang="en-GB"/>
              <a:t>map in </a:t>
            </a:r>
            <a:r>
              <a:rPr lang="en-GB" b="1" err="1"/>
              <a:t>subttxrend</a:t>
            </a:r>
            <a:r>
              <a:rPr lang="en-GB" b="1"/>
              <a:t>-common</a:t>
            </a:r>
            <a:endParaRPr lang="en-GB" b="1">
              <a:cs typeface="Calibri"/>
            </a:endParaRPr>
          </a:p>
          <a:p>
            <a:r>
              <a:rPr lang="en-GB"/>
              <a:t>Log levels for these groups are controlled from </a:t>
            </a:r>
            <a:r>
              <a:rPr lang="en-GB" b="1"/>
              <a:t>/etc/debug.ini</a:t>
            </a:r>
            <a:r>
              <a:rPr lang="en-GB"/>
              <a:t> from the </a:t>
            </a:r>
            <a:r>
              <a:rPr lang="en-GB" b="1">
                <a:ea typeface="+mn-lt"/>
                <a:cs typeface="+mn-lt"/>
              </a:rPr>
              <a:t>LOG.RDK.SUBS.*</a:t>
            </a:r>
            <a:r>
              <a:rPr lang="en-GB">
                <a:ea typeface="+mn-lt"/>
                <a:cs typeface="+mn-lt"/>
              </a:rPr>
              <a:t> directives (</a:t>
            </a:r>
            <a:r>
              <a:rPr lang="en-GB"/>
              <a:t>default INFO)</a:t>
            </a:r>
            <a:endParaRPr lang="en-GB">
              <a:cs typeface="Calibri"/>
            </a:endParaRPr>
          </a:p>
          <a:p>
            <a:r>
              <a:rPr lang="en-GB"/>
              <a:t>Finer-grained control is possible in </a:t>
            </a:r>
            <a:r>
              <a:rPr lang="en-GB" b="1"/>
              <a:t>/etc/</a:t>
            </a:r>
            <a:r>
              <a:rPr lang="en-GB" b="1" err="1">
                <a:ea typeface="+mn-lt"/>
                <a:cs typeface="+mn-lt"/>
              </a:rPr>
              <a:t>subttxrend</a:t>
            </a:r>
            <a:r>
              <a:rPr lang="en-GB" b="1"/>
              <a:t>/config.ini</a:t>
            </a:r>
            <a:r>
              <a:rPr lang="en-GB"/>
              <a:t> using a </a:t>
            </a:r>
            <a:r>
              <a:rPr lang="en-GB" b="1" err="1"/>
              <a:t>LOGGER.LEVELS.component.element</a:t>
            </a:r>
            <a:r>
              <a:rPr lang="en-GB"/>
              <a:t> directive</a:t>
            </a:r>
          </a:p>
          <a:p>
            <a:r>
              <a:rPr lang="en-GB"/>
              <a:t>These can be found in </a:t>
            </a:r>
            <a:r>
              <a:rPr lang="en-GB" b="1" err="1"/>
              <a:t>subttxrend</a:t>
            </a:r>
            <a:r>
              <a:rPr lang="en-GB" b="1"/>
              <a:t> </a:t>
            </a:r>
            <a:r>
              <a:rPr lang="en-GB"/>
              <a:t>source wherever a logger object is instantiated - i.e.</a:t>
            </a:r>
            <a:endParaRPr lang="en-GB">
              <a:cs typeface="Calibri"/>
            </a:endParaRPr>
          </a:p>
          <a:p>
            <a:pPr lvl="1"/>
            <a:r>
              <a:rPr lang="en-GB"/>
              <a:t> </a:t>
            </a:r>
            <a:r>
              <a:rPr lang="en-GB" b="0" err="1">
                <a:solidFill>
                  <a:srgbClr val="DCDCAA"/>
                </a:solidFill>
                <a:effectLst/>
                <a:latin typeface="Consolas"/>
              </a:rPr>
              <a:t>m_logger</a:t>
            </a:r>
            <a:r>
              <a:rPr lang="en-GB" b="0">
                <a:solidFill>
                  <a:srgbClr val="CCCCCC"/>
                </a:solidFill>
                <a:effectLst/>
                <a:latin typeface="Consolas"/>
              </a:rPr>
              <a:t>(</a:t>
            </a:r>
            <a:r>
              <a:rPr lang="en-GB" b="0">
                <a:solidFill>
                  <a:srgbClr val="CE9178"/>
                </a:solidFill>
                <a:effectLst/>
                <a:latin typeface="Consolas"/>
              </a:rPr>
              <a:t>"App"</a:t>
            </a:r>
            <a:r>
              <a:rPr lang="en-GB" b="0">
                <a:solidFill>
                  <a:srgbClr val="CCCCCC"/>
                </a:solidFill>
                <a:effectLst/>
                <a:latin typeface="Consolas"/>
              </a:rPr>
              <a:t>, </a:t>
            </a:r>
            <a:r>
              <a:rPr lang="en-GB" b="0">
                <a:solidFill>
                  <a:srgbClr val="CE9178"/>
                </a:solidFill>
                <a:effectLst/>
                <a:latin typeface="Consolas"/>
              </a:rPr>
              <a:t>"Application"</a:t>
            </a:r>
            <a:r>
              <a:rPr lang="en-GB" b="0">
                <a:solidFill>
                  <a:srgbClr val="CCCCCC"/>
                </a:solidFill>
                <a:effectLst/>
                <a:latin typeface="Consolas"/>
              </a:rPr>
              <a:t>, </a:t>
            </a:r>
            <a:r>
              <a:rPr lang="en-GB" b="0">
                <a:solidFill>
                  <a:srgbClr val="569CD6"/>
                </a:solidFill>
                <a:effectLst/>
                <a:latin typeface="Consolas"/>
              </a:rPr>
              <a:t>this</a:t>
            </a:r>
            <a:r>
              <a:rPr lang="en-GB" b="0">
                <a:solidFill>
                  <a:srgbClr val="CCCCCC"/>
                </a:solidFill>
                <a:effectLst/>
                <a:latin typeface="Consolas"/>
              </a:rPr>
              <a:t>) </a:t>
            </a:r>
            <a:r>
              <a:rPr lang="en-GB" sz="2800"/>
              <a:t>where App is the component and Application is the element</a:t>
            </a:r>
            <a:endParaRPr lang="en-GB" sz="2800">
              <a:latin typeface="Consolas" panose="020B0609020204030204" pitchFamily="49" charset="0"/>
            </a:endParaRPr>
          </a:p>
        </p:txBody>
      </p:sp>
    </p:spTree>
    <p:extLst>
      <p:ext uri="{BB962C8B-B14F-4D97-AF65-F5344CB8AC3E}">
        <p14:creationId xmlns:p14="http://schemas.microsoft.com/office/powerpoint/2010/main" val="2213915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F5350-1C04-A68A-5832-A6529A9DC46D}"/>
              </a:ext>
            </a:extLst>
          </p:cNvPr>
          <p:cNvSpPr>
            <a:spLocks noGrp="1"/>
          </p:cNvSpPr>
          <p:nvPr>
            <p:ph type="title"/>
          </p:nvPr>
        </p:nvSpPr>
        <p:spPr/>
        <p:txBody>
          <a:bodyPr>
            <a:normAutofit/>
          </a:bodyPr>
          <a:lstStyle/>
          <a:p>
            <a:r>
              <a:rPr lang="en-GB">
                <a:solidFill>
                  <a:srgbClr val="000000"/>
                </a:solidFill>
                <a:ea typeface="+mj-lt"/>
                <a:cs typeface="+mj-lt"/>
              </a:rPr>
              <a:t>HLS/DASH, in-band/out-of-band subtitles</a:t>
            </a:r>
            <a:endParaRPr lang="en-US"/>
          </a:p>
        </p:txBody>
      </p:sp>
      <p:sp>
        <p:nvSpPr>
          <p:cNvPr id="3" name="Content Placeholder 2">
            <a:extLst>
              <a:ext uri="{FF2B5EF4-FFF2-40B4-BE49-F238E27FC236}">
                <a16:creationId xmlns:a16="http://schemas.microsoft.com/office/drawing/2014/main" id="{0F31BE90-B634-9B46-6C8D-E2CD7D1C6FC6}"/>
              </a:ext>
            </a:extLst>
          </p:cNvPr>
          <p:cNvSpPr>
            <a:spLocks noGrp="1"/>
          </p:cNvSpPr>
          <p:nvPr>
            <p:ph idx="1"/>
          </p:nvPr>
        </p:nvSpPr>
        <p:spPr/>
        <p:txBody>
          <a:bodyPr vert="horz" lIns="91440" tIns="45720" rIns="91440" bIns="45720" rtlCol="0" anchor="t">
            <a:normAutofit/>
          </a:bodyPr>
          <a:lstStyle/>
          <a:p>
            <a:pPr>
              <a:spcAft>
                <a:spcPts val="600"/>
              </a:spcAft>
            </a:pPr>
            <a:r>
              <a:rPr lang="en-GB" dirty="0"/>
              <a:t>In general DASH uses TTML, HLS uses </a:t>
            </a:r>
            <a:r>
              <a:rPr lang="en-GB" dirty="0" err="1"/>
              <a:t>WebVTT</a:t>
            </a:r>
            <a:r>
              <a:rPr lang="en-GB" dirty="0"/>
              <a:t> (both out-of-band) mostly on the legacy Italian boxes.</a:t>
            </a:r>
            <a:endParaRPr lang="en-US" dirty="0">
              <a:cs typeface="Calibri" panose="020F0502020204030204"/>
            </a:endParaRPr>
          </a:p>
          <a:p>
            <a:pPr>
              <a:spcAft>
                <a:spcPts val="600"/>
              </a:spcAft>
            </a:pPr>
            <a:r>
              <a:rPr lang="en-GB" dirty="0"/>
              <a:t>There's also an option for </a:t>
            </a:r>
            <a:r>
              <a:rPr lang="en-GB" dirty="0" err="1"/>
              <a:t>WebVTT</a:t>
            </a:r>
            <a:r>
              <a:rPr lang="en-GB" dirty="0"/>
              <a:t> contained in sidecar data.</a:t>
            </a:r>
            <a:endParaRPr lang="en-GB" dirty="0">
              <a:cs typeface="Calibri"/>
            </a:endParaRPr>
          </a:p>
          <a:p>
            <a:pPr>
              <a:spcAft>
                <a:spcPts val="600"/>
              </a:spcAft>
            </a:pPr>
            <a:r>
              <a:rPr lang="en-GB" dirty="0"/>
              <a:t>In-band CCs (608/708 </a:t>
            </a:r>
            <a:r>
              <a:rPr lang="en-GB" dirty="0" err="1"/>
              <a:t>muxed</a:t>
            </a:r>
            <a:r>
              <a:rPr lang="en-GB" dirty="0"/>
              <a:t> on the video PID) are on </a:t>
            </a:r>
            <a:r>
              <a:rPr lang="en-GB" dirty="0" err="1"/>
              <a:t>Platco</a:t>
            </a:r>
            <a:r>
              <a:rPr lang="en-GB" dirty="0"/>
              <a:t>-type projects.</a:t>
            </a:r>
            <a:endParaRPr lang="en-GB" dirty="0">
              <a:cs typeface="Calibri"/>
            </a:endParaRPr>
          </a:p>
        </p:txBody>
      </p:sp>
    </p:spTree>
    <p:extLst>
      <p:ext uri="{BB962C8B-B14F-4D97-AF65-F5344CB8AC3E}">
        <p14:creationId xmlns:p14="http://schemas.microsoft.com/office/powerpoint/2010/main" val="2174918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diagram of a computer software&#10;&#10;Description automatically generated">
            <a:extLst>
              <a:ext uri="{FF2B5EF4-FFF2-40B4-BE49-F238E27FC236}">
                <a16:creationId xmlns:a16="http://schemas.microsoft.com/office/drawing/2014/main" id="{C862E1AF-5A54-0612-C32A-2CB6F2346C26}"/>
              </a:ext>
            </a:extLst>
          </p:cNvPr>
          <p:cNvPicPr>
            <a:picLocks noChangeAspect="1"/>
          </p:cNvPicPr>
          <p:nvPr/>
        </p:nvPicPr>
        <p:blipFill>
          <a:blip r:embed="rId2"/>
          <a:stretch>
            <a:fillRect/>
          </a:stretch>
        </p:blipFill>
        <p:spPr>
          <a:xfrm>
            <a:off x="4945117" y="757193"/>
            <a:ext cx="7041931" cy="3956245"/>
          </a:xfrm>
          <a:prstGeom prst="rect">
            <a:avLst/>
          </a:prstGeom>
        </p:spPr>
      </p:pic>
      <p:sp>
        <p:nvSpPr>
          <p:cNvPr id="2" name="Title 1">
            <a:extLst>
              <a:ext uri="{FF2B5EF4-FFF2-40B4-BE49-F238E27FC236}">
                <a16:creationId xmlns:a16="http://schemas.microsoft.com/office/drawing/2014/main" id="{7B122351-52FE-7C10-3ABF-B6F33FCF9E90}"/>
              </a:ext>
            </a:extLst>
          </p:cNvPr>
          <p:cNvSpPr>
            <a:spLocks noGrp="1"/>
          </p:cNvSpPr>
          <p:nvPr>
            <p:ph type="title"/>
          </p:nvPr>
        </p:nvSpPr>
        <p:spPr>
          <a:xfrm>
            <a:off x="91966" y="60325"/>
            <a:ext cx="10515600" cy="884129"/>
          </a:xfrm>
        </p:spPr>
        <p:txBody>
          <a:bodyPr>
            <a:normAutofit/>
          </a:bodyPr>
          <a:lstStyle/>
          <a:p>
            <a:r>
              <a:rPr lang="en-GB">
                <a:solidFill>
                  <a:srgbClr val="000000"/>
                </a:solidFill>
                <a:ea typeface="+mj-lt"/>
                <a:cs typeface="+mj-lt"/>
              </a:rPr>
              <a:t>Subtitle rendering/composition</a:t>
            </a:r>
            <a:endParaRPr lang="en-US"/>
          </a:p>
        </p:txBody>
      </p:sp>
      <p:sp>
        <p:nvSpPr>
          <p:cNvPr id="3" name="Content Placeholder 2">
            <a:extLst>
              <a:ext uri="{FF2B5EF4-FFF2-40B4-BE49-F238E27FC236}">
                <a16:creationId xmlns:a16="http://schemas.microsoft.com/office/drawing/2014/main" id="{0577F072-36A5-E762-CB18-BE7970736640}"/>
              </a:ext>
            </a:extLst>
          </p:cNvPr>
          <p:cNvSpPr>
            <a:spLocks noGrp="1"/>
          </p:cNvSpPr>
          <p:nvPr>
            <p:ph idx="1"/>
          </p:nvPr>
        </p:nvSpPr>
        <p:spPr>
          <a:xfrm>
            <a:off x="307427" y="2009558"/>
            <a:ext cx="6968359" cy="4745473"/>
          </a:xfrm>
        </p:spPr>
        <p:txBody>
          <a:bodyPr vert="horz" lIns="91440" tIns="45720" rIns="91440" bIns="45720" rtlCol="0" anchor="t">
            <a:normAutofit/>
          </a:bodyPr>
          <a:lstStyle/>
          <a:p>
            <a:pPr>
              <a:spcAft>
                <a:spcPts val="600"/>
              </a:spcAft>
            </a:pPr>
            <a:r>
              <a:rPr lang="en-GB" sz="2200">
                <a:cs typeface="Calibri"/>
              </a:rPr>
              <a:t>Incoming packets are immediately parsed and then passed to the data </a:t>
            </a:r>
            <a:r>
              <a:rPr lang="en-GB" sz="2200">
                <a:ea typeface="+mn-lt"/>
                <a:cs typeface="+mn-lt"/>
              </a:rPr>
              <a:t>queue in the app::Controller thread.</a:t>
            </a:r>
            <a:endParaRPr lang="en-US">
              <a:cs typeface="Calibri" panose="020F0502020204030204"/>
            </a:endParaRPr>
          </a:p>
          <a:p>
            <a:pPr>
              <a:spcAft>
                <a:spcPts val="600"/>
              </a:spcAft>
            </a:pPr>
            <a:r>
              <a:rPr lang="en-GB" sz="2200">
                <a:cs typeface="Calibri"/>
              </a:rPr>
              <a:t>The app::Controller thread forwards the control commands </a:t>
            </a:r>
            <a:r>
              <a:rPr lang="en-GB" sz="2200">
                <a:ea typeface="+mn-lt"/>
                <a:cs typeface="+mn-lt"/>
              </a:rPr>
              <a:t>(mute, unmute, pause, resume)</a:t>
            </a:r>
            <a:r>
              <a:rPr lang="en-GB" sz="2200">
                <a:cs typeface="Calibri"/>
              </a:rPr>
              <a:t> and data to appropriate format-specific controller.</a:t>
            </a:r>
          </a:p>
          <a:p>
            <a:pPr>
              <a:spcAft>
                <a:spcPts val="600"/>
              </a:spcAft>
            </a:pPr>
            <a:r>
              <a:rPr lang="en-GB" sz="2200">
                <a:cs typeface="Calibri"/>
              </a:rPr>
              <a:t>The format-specific</a:t>
            </a:r>
            <a:r>
              <a:rPr lang="en-GB" sz="2200">
                <a:ea typeface="+mn-lt"/>
                <a:cs typeface="+mn-lt"/>
              </a:rPr>
              <a:t> controller handles the control commands, processes the incoming data according to the format specification and draws to the drawing surface; updating the </a:t>
            </a:r>
            <a:r>
              <a:rPr lang="en-GB" sz="2200" err="1">
                <a:ea typeface="+mn-lt"/>
                <a:cs typeface="+mn-lt"/>
              </a:rPr>
              <a:t>gfx</a:t>
            </a:r>
            <a:r>
              <a:rPr lang="en-GB" sz="2200">
                <a:ea typeface="+mn-lt"/>
                <a:cs typeface="+mn-lt"/>
              </a:rPr>
              <a:t>::Window.</a:t>
            </a:r>
          </a:p>
          <a:p>
            <a:pPr>
              <a:spcAft>
                <a:spcPts val="600"/>
              </a:spcAft>
            </a:pPr>
            <a:r>
              <a:rPr lang="en-GB" sz="2200">
                <a:ea typeface="+mn-lt"/>
                <a:cs typeface="+mn-lt"/>
              </a:rPr>
              <a:t>The GFX layer is responsible for drawing all visible </a:t>
            </a:r>
            <a:r>
              <a:rPr lang="en-GB" sz="2200" err="1">
                <a:ea typeface="+mn-lt"/>
                <a:cs typeface="+mn-lt"/>
              </a:rPr>
              <a:t>gfx</a:t>
            </a:r>
            <a:r>
              <a:rPr lang="en-GB" sz="2200">
                <a:ea typeface="+mn-lt"/>
                <a:cs typeface="+mn-lt"/>
              </a:rPr>
              <a:t>::Windows using the selected Wayland backend.</a:t>
            </a:r>
          </a:p>
        </p:txBody>
      </p:sp>
    </p:spTree>
    <p:extLst>
      <p:ext uri="{BB962C8B-B14F-4D97-AF65-F5344CB8AC3E}">
        <p14:creationId xmlns:p14="http://schemas.microsoft.com/office/powerpoint/2010/main" val="3169267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11782-C87C-B8EB-79BE-8C3671FD42CB}"/>
              </a:ext>
            </a:extLst>
          </p:cNvPr>
          <p:cNvSpPr>
            <a:spLocks noGrp="1"/>
          </p:cNvSpPr>
          <p:nvPr>
            <p:ph type="title"/>
          </p:nvPr>
        </p:nvSpPr>
        <p:spPr/>
        <p:txBody>
          <a:bodyPr>
            <a:normAutofit/>
          </a:bodyPr>
          <a:lstStyle/>
          <a:p>
            <a:r>
              <a:rPr lang="en-GB">
                <a:solidFill>
                  <a:srgbClr val="000000"/>
                </a:solidFill>
                <a:ea typeface="+mj-lt"/>
                <a:cs typeface="+mj-lt"/>
              </a:rPr>
              <a:t>Subtitle config options</a:t>
            </a:r>
            <a:endParaRPr lang="en-US"/>
          </a:p>
        </p:txBody>
      </p:sp>
      <p:sp>
        <p:nvSpPr>
          <p:cNvPr id="3" name="Content Placeholder 2">
            <a:extLst>
              <a:ext uri="{FF2B5EF4-FFF2-40B4-BE49-F238E27FC236}">
                <a16:creationId xmlns:a16="http://schemas.microsoft.com/office/drawing/2014/main" id="{0E4F5514-98C9-C1D6-BEFE-CEFB0DF9025A}"/>
              </a:ext>
            </a:extLst>
          </p:cNvPr>
          <p:cNvSpPr>
            <a:spLocks noGrp="1"/>
          </p:cNvSpPr>
          <p:nvPr>
            <p:ph idx="1"/>
          </p:nvPr>
        </p:nvSpPr>
        <p:spPr>
          <a:xfrm>
            <a:off x="838200" y="1825625"/>
            <a:ext cx="10515600" cy="4719200"/>
          </a:xfrm>
        </p:spPr>
        <p:txBody>
          <a:bodyPr vert="horz" lIns="91440" tIns="45720" rIns="91440" bIns="45720" rtlCol="0" anchor="t">
            <a:normAutofit fontScale="92500" lnSpcReduction="10000"/>
          </a:bodyPr>
          <a:lstStyle/>
          <a:p>
            <a:pPr>
              <a:spcAft>
                <a:spcPts val="600"/>
              </a:spcAft>
            </a:pPr>
            <a:r>
              <a:rPr lang="en-GB" b="1" err="1">
                <a:ea typeface="+mn-lt"/>
                <a:cs typeface="+mn-lt"/>
              </a:rPr>
              <a:t>gstSubtecEnabled</a:t>
            </a:r>
            <a:r>
              <a:rPr lang="en-GB" b="1">
                <a:ea typeface="+mn-lt"/>
                <a:cs typeface="+mn-lt"/>
              </a:rPr>
              <a:t> </a:t>
            </a:r>
            <a:r>
              <a:rPr lang="en-GB">
                <a:ea typeface="+mn-lt"/>
                <a:cs typeface="+mn-lt"/>
              </a:rPr>
              <a:t>- switches </a:t>
            </a:r>
            <a:r>
              <a:rPr lang="en-GB" err="1">
                <a:ea typeface="+mn-lt"/>
                <a:cs typeface="+mn-lt"/>
              </a:rPr>
              <a:t>gst</a:t>
            </a:r>
            <a:r>
              <a:rPr lang="en-GB">
                <a:ea typeface="+mn-lt"/>
                <a:cs typeface="+mn-lt"/>
              </a:rPr>
              <a:t> support on and off, still needed on until RDK-40300 is resolved.</a:t>
            </a:r>
            <a:endParaRPr lang="en-GB">
              <a:cs typeface="Calibri" panose="020F0502020204030204"/>
            </a:endParaRPr>
          </a:p>
          <a:p>
            <a:pPr>
              <a:spcAft>
                <a:spcPts val="600"/>
              </a:spcAft>
            </a:pPr>
            <a:r>
              <a:rPr lang="en-GB" b="1" err="1">
                <a:ea typeface="+mn-lt"/>
                <a:cs typeface="+mn-lt"/>
              </a:rPr>
              <a:t>webVttNative</a:t>
            </a:r>
            <a:r>
              <a:rPr lang="en-GB" b="1">
                <a:ea typeface="+mn-lt"/>
                <a:cs typeface="+mn-lt"/>
              </a:rPr>
              <a:t> </a:t>
            </a:r>
            <a:r>
              <a:rPr lang="en-GB">
                <a:ea typeface="+mn-lt"/>
                <a:cs typeface="+mn-lt"/>
              </a:rPr>
              <a:t>- this should be removed. </a:t>
            </a:r>
            <a:r>
              <a:rPr lang="en-GB" err="1">
                <a:ea typeface="+mn-lt"/>
                <a:cs typeface="+mn-lt"/>
              </a:rPr>
              <a:t>Subtec</a:t>
            </a:r>
            <a:r>
              <a:rPr lang="en-GB">
                <a:ea typeface="+mn-lt"/>
                <a:cs typeface="+mn-lt"/>
              </a:rPr>
              <a:t> previously didn't have native </a:t>
            </a:r>
            <a:r>
              <a:rPr lang="en-GB" err="1">
                <a:ea typeface="+mn-lt"/>
                <a:cs typeface="+mn-lt"/>
              </a:rPr>
              <a:t>WebVTT</a:t>
            </a:r>
            <a:r>
              <a:rPr lang="en-GB">
                <a:ea typeface="+mn-lt"/>
                <a:cs typeface="+mn-lt"/>
              </a:rPr>
              <a:t> support, so an AAMP-based workaround was used. Native </a:t>
            </a:r>
            <a:r>
              <a:rPr lang="en-GB" err="1">
                <a:ea typeface="+mn-lt"/>
                <a:cs typeface="+mn-lt"/>
              </a:rPr>
              <a:t>WebVTT</a:t>
            </a:r>
            <a:r>
              <a:rPr lang="en-GB">
                <a:ea typeface="+mn-lt"/>
                <a:cs typeface="+mn-lt"/>
              </a:rPr>
              <a:t> support has since been added so this wouldn't be used anymore, so should always be true.</a:t>
            </a:r>
            <a:endParaRPr lang="en-GB">
              <a:cs typeface="Calibri" panose="020F0502020204030204"/>
            </a:endParaRPr>
          </a:p>
          <a:p>
            <a:pPr>
              <a:spcAft>
                <a:spcPts val="600"/>
              </a:spcAft>
            </a:pPr>
            <a:r>
              <a:rPr lang="en-GB" b="1" err="1">
                <a:ea typeface="+mn-lt"/>
                <a:cs typeface="+mn-lt"/>
              </a:rPr>
              <a:t>subtecSubtitle</a:t>
            </a:r>
            <a:r>
              <a:rPr lang="en-GB">
                <a:ea typeface="+mn-lt"/>
                <a:cs typeface="+mn-lt"/>
              </a:rPr>
              <a:t> -</a:t>
            </a:r>
            <a:r>
              <a:rPr lang="en-GB" b="1">
                <a:ea typeface="+mn-lt"/>
                <a:cs typeface="+mn-lt"/>
              </a:rPr>
              <a:t> </a:t>
            </a:r>
            <a:r>
              <a:rPr lang="en-GB">
                <a:ea typeface="+mn-lt"/>
                <a:cs typeface="+mn-lt"/>
              </a:rPr>
              <a:t>this should be removed. </a:t>
            </a:r>
            <a:r>
              <a:rPr lang="en-GB" err="1">
                <a:ea typeface="+mn-lt"/>
                <a:cs typeface="+mn-lt"/>
              </a:rPr>
              <a:t>Subtec</a:t>
            </a:r>
            <a:r>
              <a:rPr lang="en-GB">
                <a:ea typeface="+mn-lt"/>
                <a:cs typeface="+mn-lt"/>
              </a:rPr>
              <a:t> is always used in AAMP for in-band subtitles, so should always be true.</a:t>
            </a:r>
          </a:p>
          <a:p>
            <a:pPr>
              <a:spcAft>
                <a:spcPts val="600"/>
              </a:spcAft>
            </a:pPr>
            <a:r>
              <a:rPr lang="en-GB" b="1" err="1">
                <a:ea typeface="+mn-lt"/>
                <a:cs typeface="+mn-lt"/>
              </a:rPr>
              <a:t>NativeCCRendering</a:t>
            </a:r>
            <a:r>
              <a:rPr lang="en-GB">
                <a:ea typeface="+mn-lt"/>
                <a:cs typeface="+mn-lt"/>
              </a:rPr>
              <a:t> - discuss if still needed. Possibly needed until everything done from </a:t>
            </a:r>
            <a:r>
              <a:rPr lang="en-GB" err="1">
                <a:ea typeface="+mn-lt"/>
                <a:cs typeface="+mn-lt"/>
              </a:rPr>
              <a:t>subtec</a:t>
            </a:r>
            <a:r>
              <a:rPr lang="en-GB">
                <a:ea typeface="+mn-lt"/>
                <a:cs typeface="+mn-lt"/>
              </a:rPr>
              <a:t>.</a:t>
            </a:r>
          </a:p>
          <a:p>
            <a:pPr>
              <a:spcAft>
                <a:spcPts val="600"/>
              </a:spcAft>
            </a:pPr>
            <a:r>
              <a:rPr lang="en-US">
                <a:ea typeface="+mn-lt"/>
                <a:cs typeface="+mn-lt"/>
              </a:rPr>
              <a:t>RDK-40307 - ticket for </a:t>
            </a:r>
            <a:r>
              <a:rPr lang="en-US"/>
              <a:t>deprecating these configuration options</a:t>
            </a:r>
            <a:endParaRPr lang="en-GB">
              <a:ea typeface="+mn-lt"/>
              <a:cs typeface="+mn-lt"/>
            </a:endParaRPr>
          </a:p>
          <a:p>
            <a:pPr>
              <a:spcAft>
                <a:spcPts val="600"/>
              </a:spcAft>
            </a:pPr>
            <a:endParaRPr lang="en-US">
              <a:ea typeface="+mn-lt"/>
              <a:cs typeface="+mn-lt"/>
            </a:endParaRPr>
          </a:p>
          <a:p>
            <a:pPr>
              <a:spcAft>
                <a:spcPts val="600"/>
              </a:spcAft>
            </a:pPr>
            <a:endParaRPr lang="en-GB">
              <a:cs typeface="Calibri" panose="020F0502020204030204"/>
            </a:endParaRPr>
          </a:p>
        </p:txBody>
      </p:sp>
    </p:spTree>
    <p:extLst>
      <p:ext uri="{BB962C8B-B14F-4D97-AF65-F5344CB8AC3E}">
        <p14:creationId xmlns:p14="http://schemas.microsoft.com/office/powerpoint/2010/main" val="3703083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C3DB2-0F63-8276-6F71-43679BA7DF71}"/>
              </a:ext>
            </a:extLst>
          </p:cNvPr>
          <p:cNvSpPr>
            <a:spLocks noGrp="1"/>
          </p:cNvSpPr>
          <p:nvPr>
            <p:ph type="title"/>
          </p:nvPr>
        </p:nvSpPr>
        <p:spPr/>
        <p:txBody>
          <a:bodyPr>
            <a:normAutofit/>
          </a:bodyPr>
          <a:lstStyle/>
          <a:p>
            <a:r>
              <a:rPr lang="en-GB">
                <a:solidFill>
                  <a:srgbClr val="000000"/>
                </a:solidFill>
                <a:ea typeface="+mj-lt"/>
                <a:cs typeface="+mj-lt"/>
              </a:rPr>
              <a:t>Gap preventing us from disabling dependency on </a:t>
            </a:r>
            <a:r>
              <a:rPr lang="en-GB" err="1">
                <a:solidFill>
                  <a:srgbClr val="000000"/>
                </a:solidFill>
                <a:ea typeface="+mj-lt"/>
                <a:cs typeface="+mj-lt"/>
              </a:rPr>
              <a:t>gstreamer</a:t>
            </a:r>
            <a:r>
              <a:rPr lang="en-GB">
                <a:solidFill>
                  <a:srgbClr val="000000"/>
                </a:solidFill>
                <a:ea typeface="+mj-lt"/>
                <a:cs typeface="+mj-lt"/>
              </a:rPr>
              <a:t> for AAMP/</a:t>
            </a:r>
            <a:r>
              <a:rPr lang="en-GB" err="1">
                <a:solidFill>
                  <a:srgbClr val="000000"/>
                </a:solidFill>
                <a:ea typeface="+mj-lt"/>
                <a:cs typeface="+mj-lt"/>
              </a:rPr>
              <a:t>gst</a:t>
            </a:r>
            <a:r>
              <a:rPr lang="en-GB">
                <a:solidFill>
                  <a:srgbClr val="000000"/>
                </a:solidFill>
                <a:ea typeface="+mj-lt"/>
                <a:cs typeface="+mj-lt"/>
              </a:rPr>
              <a:t> communication</a:t>
            </a:r>
            <a:endParaRPr lang="en-US"/>
          </a:p>
        </p:txBody>
      </p:sp>
      <p:sp>
        <p:nvSpPr>
          <p:cNvPr id="3" name="Content Placeholder 2">
            <a:extLst>
              <a:ext uri="{FF2B5EF4-FFF2-40B4-BE49-F238E27FC236}">
                <a16:creationId xmlns:a16="http://schemas.microsoft.com/office/drawing/2014/main" id="{C520250C-8796-7652-6EFF-A106D4D17138}"/>
              </a:ext>
            </a:extLst>
          </p:cNvPr>
          <p:cNvSpPr>
            <a:spLocks noGrp="1"/>
          </p:cNvSpPr>
          <p:nvPr>
            <p:ph idx="1"/>
          </p:nvPr>
        </p:nvSpPr>
        <p:spPr>
          <a:xfrm>
            <a:off x="838200" y="2088384"/>
            <a:ext cx="10515600" cy="4351338"/>
          </a:xfrm>
        </p:spPr>
        <p:txBody>
          <a:bodyPr vert="horz" lIns="91440" tIns="45720" rIns="91440" bIns="45720" rtlCol="0" anchor="t">
            <a:normAutofit/>
          </a:bodyPr>
          <a:lstStyle/>
          <a:p>
            <a:r>
              <a:rPr lang="en-GB">
                <a:ea typeface="+mn-lt"/>
                <a:cs typeface="+mn-lt"/>
              </a:rPr>
              <a:t>Most things are working.</a:t>
            </a:r>
            <a:endParaRPr lang="en-GB">
              <a:cs typeface="Calibri" panose="020F0502020204030204"/>
            </a:endParaRPr>
          </a:p>
          <a:p>
            <a:r>
              <a:rPr lang="en-GB">
                <a:ea typeface="+mn-lt"/>
                <a:cs typeface="+mn-lt"/>
              </a:rPr>
              <a:t>Similar issues to </a:t>
            </a:r>
            <a:r>
              <a:rPr lang="en-GB" err="1">
                <a:ea typeface="+mn-lt"/>
                <a:cs typeface="+mn-lt"/>
              </a:rPr>
              <a:t>gst</a:t>
            </a:r>
            <a:endParaRPr lang="en-GB" err="1">
              <a:cs typeface="Calibri"/>
            </a:endParaRPr>
          </a:p>
          <a:p>
            <a:pPr lvl="1"/>
            <a:r>
              <a:rPr lang="en-GB">
                <a:ea typeface="+mn-lt"/>
                <a:cs typeface="+mn-lt"/>
              </a:rPr>
              <a:t>Sync issue following inserted ad on "Watch From Start" - LLAMA-9081</a:t>
            </a:r>
          </a:p>
          <a:p>
            <a:pPr lvl="1"/>
            <a:r>
              <a:rPr lang="en-GB">
                <a:ea typeface="+mn-lt"/>
                <a:cs typeface="+mn-lt"/>
              </a:rPr>
              <a:t>Sync issues on some channels over ad breaks (i.e., </a:t>
            </a:r>
            <a:r>
              <a:rPr lang="en-GB" err="1">
                <a:ea typeface="+mn-lt"/>
                <a:cs typeface="+mn-lt"/>
              </a:rPr>
              <a:t>ch.</a:t>
            </a:r>
            <a:r>
              <a:rPr lang="en-GB">
                <a:ea typeface="+mn-lt"/>
                <a:cs typeface="+mn-lt"/>
              </a:rPr>
              <a:t> 125) - LLAMA-10920</a:t>
            </a:r>
            <a:endParaRPr lang="en-GB">
              <a:cs typeface="Calibri" panose="020F0502020204030204"/>
            </a:endParaRPr>
          </a:p>
          <a:p>
            <a:r>
              <a:rPr lang="en-GB">
                <a:ea typeface="+mn-lt"/>
                <a:cs typeface="+mn-lt"/>
              </a:rPr>
              <a:t>Need to re-test some features that came in since (</a:t>
            </a:r>
            <a:r>
              <a:rPr lang="en-GB" err="1">
                <a:ea typeface="+mn-lt"/>
                <a:cs typeface="+mn-lt"/>
              </a:rPr>
              <a:t>WebVTT</a:t>
            </a:r>
            <a:r>
              <a:rPr lang="en-GB">
                <a:ea typeface="+mn-lt"/>
                <a:cs typeface="+mn-lt"/>
              </a:rPr>
              <a:t> data via sidecar, font size setting via API for HLS)</a:t>
            </a:r>
            <a:endParaRPr lang="en-GB"/>
          </a:p>
          <a:p>
            <a:r>
              <a:rPr lang="en-GB">
                <a:ea typeface="+mn-lt"/>
                <a:cs typeface="+mn-lt"/>
              </a:rPr>
              <a:t>Changeset shared with Synamedia team (see RDK-40300)</a:t>
            </a:r>
            <a:endParaRPr lang="en-GB"/>
          </a:p>
          <a:p>
            <a:endParaRPr lang="en-GB">
              <a:cs typeface="Calibri"/>
            </a:endParaRPr>
          </a:p>
        </p:txBody>
      </p:sp>
    </p:spTree>
    <p:extLst>
      <p:ext uri="{BB962C8B-B14F-4D97-AF65-F5344CB8AC3E}">
        <p14:creationId xmlns:p14="http://schemas.microsoft.com/office/powerpoint/2010/main" val="9470546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11</Slides>
  <Notes>0</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AAMP and Subtec</vt:lpstr>
      <vt:lpstr>Subtec components</vt:lpstr>
      <vt:lpstr>AAMP Simulator and Subtec</vt:lpstr>
      <vt:lpstr>Subtec on a device</vt:lpstr>
      <vt:lpstr>Subtec debug</vt:lpstr>
      <vt:lpstr>HLS/DASH, in-band/out-of-band subtitles</vt:lpstr>
      <vt:lpstr>Subtitle rendering/composition</vt:lpstr>
      <vt:lpstr>Subtitle config options</vt:lpstr>
      <vt:lpstr>Gap preventing us from disabling dependency on gstreamer for AAMP/gst communication</vt:lpstr>
      <vt:lpstr>Issues unique to multi period streams</vt:lpstr>
      <vt:lpstr>Track advertising and switching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13</cp:revision>
  <dcterms:created xsi:type="dcterms:W3CDTF">2023-07-05T10:21:15Z</dcterms:created>
  <dcterms:modified xsi:type="dcterms:W3CDTF">2023-07-13T14:17:22Z</dcterms:modified>
</cp:coreProperties>
</file>