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83" r:id="rId5"/>
  </p:sldMasterIdLst>
  <p:notesMasterIdLst>
    <p:notesMasterId r:id="rId20"/>
  </p:notesMasterIdLst>
  <p:sldIdLst>
    <p:sldId id="2147482859" r:id="rId6"/>
    <p:sldId id="2147482871" r:id="rId7"/>
    <p:sldId id="2147482854" r:id="rId8"/>
    <p:sldId id="2147482857" r:id="rId9"/>
    <p:sldId id="2147482886" r:id="rId10"/>
    <p:sldId id="2147482870" r:id="rId11"/>
    <p:sldId id="2147482884" r:id="rId12"/>
    <p:sldId id="2147482885" r:id="rId13"/>
    <p:sldId id="2147482887" r:id="rId14"/>
    <p:sldId id="2147475377" r:id="rId15"/>
    <p:sldId id="2147482880" r:id="rId16"/>
    <p:sldId id="2147482869" r:id="rId17"/>
    <p:sldId id="2147482878" r:id="rId18"/>
    <p:sldId id="2147482874" r:id="rId1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E491"/>
    <a:srgbClr val="CB060A"/>
    <a:srgbClr val="CBE4F1"/>
    <a:srgbClr val="E7F2F8"/>
    <a:srgbClr val="E7F3F9"/>
    <a:srgbClr val="CCE4F2"/>
    <a:srgbClr val="E7F3F8"/>
    <a:srgbClr val="00B2DB"/>
    <a:srgbClr val="E0F7FC"/>
    <a:srgbClr val="D2F2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738625-C8EC-F447-A643-7AA9D768395A}" v="269" dt="2026-04-07T16:15:07.490"/>
    <p1510:client id="{70BCED27-6000-405B-858C-BE54A4D81370}" v="20" dt="2026-04-07T15:54:43.332"/>
    <p1510:client id="{C14A7F47-17B5-B142-8A2C-D4E06FD1E255}" v="3" dt="2026-04-06T17:02:08.636"/>
    <p1510:client id="{E0A40FB8-02E4-470F-885E-8355B37EB570}" v="44" dt="2026-04-07T14:51:09.952"/>
    <p1510:client id="{F34DD061-FD4C-590E-CD0C-66312FAB5E6A}" v="31" dt="2026-04-06T16:14:49.1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2"/>
    <p:restoredTop sz="94656"/>
  </p:normalViewPr>
  <p:slideViewPr>
    <p:cSldViewPr snapToGrid="0">
      <p:cViewPr varScale="1">
        <p:scale>
          <a:sx n="107" d="100"/>
          <a:sy n="107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Sheet2!$B$1</c:f>
              <c:strCache>
                <c:ptCount val="1"/>
                <c:pt idx="0">
                  <c:v>Tickets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D047-483B-81FD-14FADB1E2C2D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D047-483B-81FD-14FADB1E2C2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D047-483B-81FD-14FADB1E2C2D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D047-483B-81FD-14FADB1E2C2D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D047-483B-81FD-14FADB1E2C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Sheet2!$A$2:$A$6</c:f>
              <c:strCache>
                <c:ptCount val="5"/>
                <c:pt idx="0">
                  <c:v>Comcast</c:v>
                </c:pt>
                <c:pt idx="1">
                  <c:v>Infosys</c:v>
                </c:pt>
                <c:pt idx="2">
                  <c:v>RDKM</c:v>
                </c:pt>
                <c:pt idx="3">
                  <c:v>Joint</c:v>
                </c:pt>
                <c:pt idx="4">
                  <c:v>Pending</c:v>
                </c:pt>
              </c:strCache>
            </c:strRef>
          </c:cat>
          <c:val>
            <c:numRef>
              <c:f>Sheet2!$B$2:$B$6</c:f>
              <c:numCache>
                <c:formatCode>General</c:formatCode>
                <c:ptCount val="5"/>
                <c:pt idx="0">
                  <c:v>5</c:v>
                </c:pt>
                <c:pt idx="1">
                  <c:v>6</c:v>
                </c:pt>
                <c:pt idx="2">
                  <c:v>0</c:v>
                </c:pt>
                <c:pt idx="3">
                  <c:v>10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047-483B-81FD-14FADB1E2C2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Progress</a:t>
            </a:r>
            <a:r>
              <a:rPr lang="en-US" baseline="0"/>
              <a:t> Report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803149606299214E-2"/>
          <c:y val="0.16056277056277057"/>
          <c:w val="0.89576049868766394"/>
          <c:h val="0.652778061833179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Sheet6!$D$48</c:f>
              <c:strCache>
                <c:ptCount val="1"/>
                <c:pt idx="0">
                  <c:v>Definition In Progress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Sheet6!$D$49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8C-49A5-9C77-D43C7E92E203}"/>
            </c:ext>
          </c:extLst>
        </c:ser>
        <c:ser>
          <c:idx val="1"/>
          <c:order val="1"/>
          <c:tx>
            <c:strRef>
              <c:f>Sheet6!$E$48</c:f>
              <c:strCache>
                <c:ptCount val="1"/>
                <c:pt idx="0">
                  <c:v>Definition Complete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Sheet6!$E$49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8C-49A5-9C77-D43C7E92E203}"/>
            </c:ext>
          </c:extLst>
        </c:ser>
        <c:ser>
          <c:idx val="2"/>
          <c:order val="2"/>
          <c:tx>
            <c:strRef>
              <c:f>Sheet6!$F$48</c:f>
              <c:strCache>
                <c:ptCount val="1"/>
                <c:pt idx="0">
                  <c:v>Ready For Work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Sheet6!$F$49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8C-49A5-9C77-D43C7E92E203}"/>
            </c:ext>
          </c:extLst>
        </c:ser>
        <c:ser>
          <c:idx val="3"/>
          <c:order val="3"/>
          <c:tx>
            <c:strRef>
              <c:f>Sheet6!$G$48</c:f>
              <c:strCache>
                <c:ptCount val="1"/>
                <c:pt idx="0">
                  <c:v>Work In Progress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Sheet6!$G$49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48C-49A5-9C77-D43C7E92E2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35721343"/>
        <c:axId val="1235721823"/>
        <c:axId val="0"/>
      </c:bar3DChart>
      <c:catAx>
        <c:axId val="123572134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35721823"/>
        <c:crosses val="autoZero"/>
        <c:auto val="1"/>
        <c:lblAlgn val="ctr"/>
        <c:lblOffset val="100"/>
        <c:noMultiLvlLbl val="0"/>
      </c:catAx>
      <c:valAx>
        <c:axId val="12357218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35721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073A6E7-B8AE-43E0-BD8B-81EF1160112E}" type="datetimeFigureOut">
              <a:rPr lang="en-US" smtClean="0"/>
              <a:t>4/7/26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9AA1CD5-D2FD-40AF-B3B8-DDC08FB4C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87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77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73896-565B-DB92-8930-118E2D1B3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261B34-4B6D-90CA-0083-B754405711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AC23EB-E084-6215-A8D8-CF2726DC0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4912C-FB47-0FC8-851D-52206F1B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AA1CD5-D2FD-40AF-B3B8-DDC08FB4CC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79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00222-A172-4855-7E97-E132940EE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CA6451-32F7-C779-1CBD-FD0BDE28DE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81A7F0-46F9-DE69-4765-9BA8F157EE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028A00-AD45-96C6-2CA6-1B7D012A54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AA1CD5-D2FD-40AF-B3B8-DDC08FB4CC3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63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AA1CD5-D2FD-40AF-B3B8-DDC08FB4CC3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14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895C9-FBBD-4F47-B847-14EE89DF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6263431" cy="2852737"/>
          </a:xfrm>
        </p:spPr>
        <p:txBody>
          <a:bodyPr anchor="ctr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631E57-5804-9141-8332-C2C12666BE6A}"/>
              </a:ext>
            </a:extLst>
          </p:cNvPr>
          <p:cNvSpPr/>
          <p:nvPr userDrawn="1"/>
        </p:nvSpPr>
        <p:spPr>
          <a:xfrm>
            <a:off x="9560689" y="243068"/>
            <a:ext cx="2372810" cy="787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6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FF5042-F4CB-411B-E754-17955CC09C37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/>
              <a:pPr/>
              <a:t>‹#›</a:t>
            </a:fld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A8A2DE-D537-6B0B-2150-80DA0C0C670A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/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387534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E9CF9D-CCDB-9FE3-40AD-72845E1C4F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184"/>
            <a:ext cx="12191674" cy="68578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3E731CF-F3A8-0EA0-2B8F-EF10D7373057}"/>
              </a:ext>
            </a:extLst>
          </p:cNvPr>
          <p:cNvSpPr/>
          <p:nvPr userDrawn="1"/>
        </p:nvSpPr>
        <p:spPr>
          <a:xfrm>
            <a:off x="0" y="1351372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11451665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0644F8-CB3A-5B5C-7B7B-AD94AD9B83AA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5D5A6C-915F-CA82-7E3B-1A49EBEF1E47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3187558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E9CF9D-CCDB-9FE3-40AD-72845E1C4F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184"/>
            <a:ext cx="12191672" cy="68578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3E731CF-F3A8-0EA0-2B8F-EF10D7373057}"/>
              </a:ext>
            </a:extLst>
          </p:cNvPr>
          <p:cNvSpPr/>
          <p:nvPr userDrawn="1"/>
        </p:nvSpPr>
        <p:spPr>
          <a:xfrm>
            <a:off x="0" y="1351372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11451665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0644F8-CB3A-5B5C-7B7B-AD94AD9B83AA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5D5A6C-915F-CA82-7E3B-1A49EBEF1E47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4186866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/Imag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1" y="1544319"/>
            <a:ext cx="3926280" cy="501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53D91A-0BF8-99DF-E66F-FF9AACF493B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52963" y="1544319"/>
            <a:ext cx="7180262" cy="4653281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Placeholder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6FE52C-3C26-FF6B-06D3-870BA492F59D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/>
              <a:pPr/>
              <a:t>‹#›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57B60BF6-C629-533F-58D6-4502106BF38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/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715050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/Im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2756D3-2D46-1FA9-E852-E46A44ED5A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92"/>
            <a:ext cx="12191674" cy="68578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8089A2C-1080-6F98-218B-C7C60AC0A3BC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A8C5E3-97E9-3E71-5A75-90BD537BFC06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D414A0-7305-A5F0-3135-7E44EAE340B4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1" y="1544319"/>
            <a:ext cx="392628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53D91A-0BF8-99DF-E66F-FF9AACF493B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52963" y="1544319"/>
            <a:ext cx="7180262" cy="4653281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Placeholder picture</a:t>
            </a:r>
          </a:p>
        </p:txBody>
      </p:sp>
    </p:spTree>
    <p:extLst>
      <p:ext uri="{BB962C8B-B14F-4D97-AF65-F5344CB8AC3E}">
        <p14:creationId xmlns:p14="http://schemas.microsoft.com/office/powerpoint/2010/main" val="1162855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/Im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2756D3-2D46-1FA9-E852-E46A44ED5A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92"/>
            <a:ext cx="12191672" cy="68578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8089A2C-1080-6F98-218B-C7C60AC0A3BC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A8C5E3-97E9-3E71-5A75-90BD537BFC06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D414A0-7305-A5F0-3135-7E44EAE340B4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1" y="1544319"/>
            <a:ext cx="392628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53D91A-0BF8-99DF-E66F-FF9AACF493B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52963" y="1544319"/>
            <a:ext cx="7180262" cy="4653281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Placeholder picture</a:t>
            </a:r>
          </a:p>
        </p:txBody>
      </p:sp>
    </p:spTree>
    <p:extLst>
      <p:ext uri="{BB962C8B-B14F-4D97-AF65-F5344CB8AC3E}">
        <p14:creationId xmlns:p14="http://schemas.microsoft.com/office/powerpoint/2010/main" val="132200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- Light">
    <p:bg>
      <p:bgPr>
        <a:solidFill>
          <a:schemeClr val="bg1">
            <a:alpha val="33717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5587439" cy="501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B27F42F-EFDA-72B9-E517-9E124CFA62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6191" y="1544319"/>
            <a:ext cx="5587439" cy="501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6312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98C4A1-3E90-0518-B330-AD9F4819C8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92"/>
            <a:ext cx="12191674" cy="68578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60CA78-9995-7C6B-0F4C-3EDC56CB15F4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5587439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B27F42F-EFDA-72B9-E517-9E124CFA62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6191" y="1544319"/>
            <a:ext cx="5587439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B6FF7-B524-929F-C5A9-892C78E2E995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B3A3CB17-004F-385B-A35D-B94F59500442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3289713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98C4A1-3E90-0518-B330-AD9F4819C8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92"/>
            <a:ext cx="12191672" cy="68578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60CA78-9995-7C6B-0F4C-3EDC56CB15F4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5587439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B27F42F-EFDA-72B9-E517-9E124CFA62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6191" y="1544319"/>
            <a:ext cx="5587439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B6FF7-B524-929F-C5A9-892C78E2E995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B3A3CB17-004F-385B-A35D-B94F59500442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2055143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1" y="1544319"/>
            <a:ext cx="3606240" cy="501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0555A2E-975C-56F5-3D0C-CBE9B2540E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5861" y="1544319"/>
            <a:ext cx="3606240" cy="501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7640F51-D6D6-A6D3-E533-7146A91496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30161" y="1544319"/>
            <a:ext cx="3606240" cy="501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3191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2E6BB-FCD0-9847-AD93-F54A01EEB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AD091-BCF4-4B4D-AC92-B57945881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" y="1018050"/>
            <a:ext cx="2904231" cy="68580"/>
          </a:xfrm>
          <a:prstGeom prst="rect">
            <a:avLst/>
          </a:prstGeom>
          <a:solidFill>
            <a:srgbClr val="42B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3095923" y="1018279"/>
            <a:ext cx="2904231" cy="68580"/>
          </a:xfrm>
          <a:prstGeom prst="rect">
            <a:avLst/>
          </a:prstGeom>
          <a:solidFill>
            <a:srgbClr val="FFC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6191847" y="1020027"/>
            <a:ext cx="2904231" cy="68580"/>
          </a:xfrm>
          <a:prstGeom prst="rect">
            <a:avLst/>
          </a:prstGeom>
          <a:solidFill>
            <a:srgbClr val="76B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9287770" y="1018280"/>
            <a:ext cx="2904231" cy="68580"/>
          </a:xfrm>
          <a:prstGeom prst="rect">
            <a:avLst/>
          </a:prstGeom>
          <a:solidFill>
            <a:srgbClr val="F27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7994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F1B2049-EC73-26F7-2E6D-2F4E42B36989}"/>
              </a:ext>
            </a:extLst>
          </p:cNvPr>
          <p:cNvSpPr/>
          <p:nvPr userDrawn="1"/>
        </p:nvSpPr>
        <p:spPr>
          <a:xfrm>
            <a:off x="381561" y="1544319"/>
            <a:ext cx="3606240" cy="39319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021D64-5199-EE42-30B4-BDDAE488E8F1}"/>
              </a:ext>
            </a:extLst>
          </p:cNvPr>
          <p:cNvSpPr/>
          <p:nvPr userDrawn="1"/>
        </p:nvSpPr>
        <p:spPr>
          <a:xfrm>
            <a:off x="4313481" y="1544319"/>
            <a:ext cx="3606240" cy="39319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61B1F3-A496-C5B6-F3FC-BA081C65A467}"/>
              </a:ext>
            </a:extLst>
          </p:cNvPr>
          <p:cNvSpPr/>
          <p:nvPr userDrawn="1"/>
        </p:nvSpPr>
        <p:spPr>
          <a:xfrm>
            <a:off x="8245401" y="1544319"/>
            <a:ext cx="3606240" cy="39319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240" y="1686560"/>
            <a:ext cx="3322320" cy="3627122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b="1"/>
            </a:lvl1pPr>
            <a:lvl2pPr marL="344488" indent="-223838">
              <a:tabLst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0555A2E-975C-56F5-3D0C-CBE9B2540E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860" y="1686560"/>
            <a:ext cx="3322320" cy="3627122"/>
          </a:xfrm>
        </p:spPr>
        <p:txBody>
          <a:bodyPr/>
          <a:lstStyle>
            <a:lvl1pPr marL="0" indent="0">
              <a:buNone/>
              <a:defRPr lang="en-US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342900"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/>
              <a:t>Click to edit Master text styles</a:t>
            </a:r>
          </a:p>
          <a:p>
            <a:pPr marL="344488" lvl="1" indent="-223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7640F51-D6D6-A6D3-E533-7146A91496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02320" y="1686560"/>
            <a:ext cx="3322320" cy="3627122"/>
          </a:xfrm>
        </p:spPr>
        <p:txBody>
          <a:bodyPr/>
          <a:lstStyle>
            <a:lvl1pPr marL="0" indent="0">
              <a:buNone/>
              <a:defRPr lang="en-US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342900"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/>
              <a:t>Click to edit Master text styles</a:t>
            </a:r>
          </a:p>
          <a:p>
            <a:pPr marL="344488" lvl="1" indent="-223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B37681-25E1-1089-640E-DBBE004D4B69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/>
              <a:pPr/>
              <a:t>‹#›</a:t>
            </a:fld>
            <a:endParaRPr lang="en-US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AA10B0F-16D9-A2B4-1998-71B1D56C1923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/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3042881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D06B06B-355B-6EF4-4A13-47E8E6571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92"/>
            <a:ext cx="12191674" cy="68578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D7046F-980E-153E-473F-F74EDBE19521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A353CE-AD09-2AF6-472B-F0DAF5CFE72D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34D9DDD-6CC7-EE08-116B-F7BFAF3E8580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1" y="1544319"/>
            <a:ext cx="360624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0555A2E-975C-56F5-3D0C-CBE9B2540E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5861" y="1544319"/>
            <a:ext cx="360624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7640F51-D6D6-A6D3-E533-7146A91496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30161" y="1544319"/>
            <a:ext cx="360624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1586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D06B06B-355B-6EF4-4A13-47E8E6571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92"/>
            <a:ext cx="12191672" cy="68578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D7046F-980E-153E-473F-F74EDBE19521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A353CE-AD09-2AF6-472B-F0DAF5CFE72D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34D9DDD-6CC7-EE08-116B-F7BFAF3E8580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1" y="1544319"/>
            <a:ext cx="360624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0555A2E-975C-56F5-3D0C-CBE9B2540E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5861" y="1544319"/>
            <a:ext cx="360624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7640F51-D6D6-A6D3-E533-7146A91496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30161" y="1544319"/>
            <a:ext cx="3606240" cy="5018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71162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lock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5587439" cy="2324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B27F42F-EFDA-72B9-E517-9E124CFA62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6191" y="1544319"/>
            <a:ext cx="5587439" cy="2324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12B394A-FDE4-CD79-F67A-D8C0097306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560" y="4061459"/>
            <a:ext cx="5587439" cy="2324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A653347-C020-E4A4-AA6F-2ED62859C3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6191" y="4058919"/>
            <a:ext cx="5587439" cy="2324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4621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lock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3509AE4-72FD-D3CF-F474-C331D829FC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184"/>
            <a:ext cx="12191674" cy="68578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2E6F3E2-6B51-1956-44B3-050D8234D05F}"/>
              </a:ext>
            </a:extLst>
          </p:cNvPr>
          <p:cNvSpPr/>
          <p:nvPr userDrawn="1"/>
        </p:nvSpPr>
        <p:spPr>
          <a:xfrm>
            <a:off x="0" y="1351372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A31B17-1D01-77CD-8A8A-598AED6A792E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DF85F2E3-7E58-8493-412C-F24D40AFC7A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5587439" cy="23241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B27F42F-EFDA-72B9-E517-9E124CFA62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6191" y="1544319"/>
            <a:ext cx="5587439" cy="23241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12B394A-FDE4-CD79-F67A-D8C0097306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560" y="4061459"/>
            <a:ext cx="5587439" cy="2324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A653347-C020-E4A4-AA6F-2ED62859C3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6191" y="4058919"/>
            <a:ext cx="5587439" cy="23241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0" name="Picture 19" descr="A black rectangle with white text and colorful lines&#10;&#10;AI-generated content may be incorrect.">
            <a:extLst>
              <a:ext uri="{FF2B5EF4-FFF2-40B4-BE49-F238E27FC236}">
                <a16:creationId xmlns:a16="http://schemas.microsoft.com/office/drawing/2014/main" id="{8C400C37-0AD3-32C2-C573-F5D3CE12BA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787" y="5933835"/>
            <a:ext cx="1451320" cy="60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4183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Block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3509AE4-72FD-D3CF-F474-C331D829FC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184"/>
            <a:ext cx="12191672" cy="68578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2E6F3E2-6B51-1956-44B3-050D8234D05F}"/>
              </a:ext>
            </a:extLst>
          </p:cNvPr>
          <p:cNvSpPr/>
          <p:nvPr userDrawn="1"/>
        </p:nvSpPr>
        <p:spPr>
          <a:xfrm>
            <a:off x="0" y="1351372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A31B17-1D01-77CD-8A8A-598AED6A792E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DF85F2E3-7E58-8493-412C-F24D40AFC7A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5587439" cy="23241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B27F42F-EFDA-72B9-E517-9E124CFA62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6191" y="1544319"/>
            <a:ext cx="5587439" cy="23241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12B394A-FDE4-CD79-F67A-D8C0097306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560" y="4061459"/>
            <a:ext cx="5587439" cy="2324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A653347-C020-E4A4-AA6F-2ED62859C3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6191" y="4058919"/>
            <a:ext cx="5587439" cy="23241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0" name="Picture 19" descr="A black rectangle with white text and colorful lines&#10;&#10;AI-generated content may be incorrect.">
            <a:extLst>
              <a:ext uri="{FF2B5EF4-FFF2-40B4-BE49-F238E27FC236}">
                <a16:creationId xmlns:a16="http://schemas.microsoft.com/office/drawing/2014/main" id="{8C400C37-0AD3-32C2-C573-F5D3CE12BA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787" y="5933835"/>
            <a:ext cx="1451320" cy="60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974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23E57D-301C-1931-2ABF-0BBAC131CC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184"/>
            <a:ext cx="12191674" cy="68578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3C70D3-0DFD-E5CF-ABD1-A025B4F4E613}"/>
              </a:ext>
            </a:extLst>
          </p:cNvPr>
          <p:cNvSpPr/>
          <p:nvPr userDrawn="1"/>
        </p:nvSpPr>
        <p:spPr>
          <a:xfrm>
            <a:off x="0" y="1351372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20DEBA-2A20-680A-D23D-5FB7AD0DF332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0205A6E-1C5A-383E-D8D6-8A97548F3199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18" name="Picture Placeholder 18">
            <a:extLst>
              <a:ext uri="{FF2B5EF4-FFF2-40B4-BE49-F238E27FC236}">
                <a16:creationId xmlns:a16="http://schemas.microsoft.com/office/drawing/2014/main" id="{F33112DE-31D5-EF58-CB38-A2E56ACC0E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0550" y="157611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931DEC5-1F64-2A33-0D58-7213ACC921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0550" y="368939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49C7CE9F-EAA8-ED1F-D059-D5B1881349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2710" y="157611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1" name="Picture Placeholder 18">
            <a:extLst>
              <a:ext uri="{FF2B5EF4-FFF2-40B4-BE49-F238E27FC236}">
                <a16:creationId xmlns:a16="http://schemas.microsoft.com/office/drawing/2014/main" id="{DF4BD461-02F6-BAEF-C4A2-25D688BB8D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2710" y="368939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28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23E57D-301C-1931-2ABF-0BBAC131CC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184"/>
            <a:ext cx="12191672" cy="68578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3C70D3-0DFD-E5CF-ABD1-A025B4F4E613}"/>
              </a:ext>
            </a:extLst>
          </p:cNvPr>
          <p:cNvSpPr/>
          <p:nvPr userDrawn="1"/>
        </p:nvSpPr>
        <p:spPr>
          <a:xfrm>
            <a:off x="0" y="1351372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20DEBA-2A20-680A-D23D-5FB7AD0DF332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0205A6E-1C5A-383E-D8D6-8A97548F3199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18" name="Picture Placeholder 18">
            <a:extLst>
              <a:ext uri="{FF2B5EF4-FFF2-40B4-BE49-F238E27FC236}">
                <a16:creationId xmlns:a16="http://schemas.microsoft.com/office/drawing/2014/main" id="{F33112DE-31D5-EF58-CB38-A2E56ACC0E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0550" y="157611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931DEC5-1F64-2A33-0D58-7213ACC921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0550" y="368939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49C7CE9F-EAA8-ED1F-D059-D5B1881349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2710" y="157611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1" name="Picture Placeholder 18">
            <a:extLst>
              <a:ext uri="{FF2B5EF4-FFF2-40B4-BE49-F238E27FC236}">
                <a16:creationId xmlns:a16="http://schemas.microsoft.com/office/drawing/2014/main" id="{DF4BD461-02F6-BAEF-C4A2-25D688BB8D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2710" y="3689397"/>
            <a:ext cx="1683926" cy="16839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pic>
        <p:nvPicPr>
          <p:cNvPr id="5" name="Picture 4" descr="A black rectangle with white text and colorful lines&#10;&#10;AI-generated content may be incorrect.">
            <a:extLst>
              <a:ext uri="{FF2B5EF4-FFF2-40B4-BE49-F238E27FC236}">
                <a16:creationId xmlns:a16="http://schemas.microsoft.com/office/drawing/2014/main" id="{DD91EABF-CC71-1A43-4F61-8922C48509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787" y="5933835"/>
            <a:ext cx="1451320" cy="60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64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BDC70A-5E6F-C246-6C6D-6E50A102EB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92"/>
            <a:ext cx="12191674" cy="685781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5A2B4E4-780B-0306-C122-3CF3E09F0259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C62EDA-B209-FF2D-506A-1DE8FD446378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878F553-52F5-D1F5-D6B1-52A501528D9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1E881FD-2B4A-045F-36B6-A43980359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1965" y="2451100"/>
            <a:ext cx="2133600" cy="213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1B3DD92A-7E84-DE09-4D0E-274480617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10605" y="2451100"/>
            <a:ext cx="2133600" cy="213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714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BDC70A-5E6F-C246-6C6D-6E50A102EB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92"/>
            <a:ext cx="12191672" cy="685781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5A2B4E4-780B-0306-C122-3CF3E09F0259}"/>
              </a:ext>
            </a:extLst>
          </p:cNvPr>
          <p:cNvSpPr/>
          <p:nvPr userDrawn="1"/>
        </p:nvSpPr>
        <p:spPr>
          <a:xfrm>
            <a:off x="0" y="1351280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C62EDA-B209-FF2D-506A-1DE8FD446378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878F553-52F5-D1F5-D6B1-52A501528D9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1E881FD-2B4A-045F-36B6-A43980359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1965" y="2451100"/>
            <a:ext cx="2133600" cy="213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1B3DD92A-7E84-DE09-4D0E-274480617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10605" y="2451100"/>
            <a:ext cx="2133600" cy="213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75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B32B-EEC0-D94F-B705-D943DE191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1" y="1018050"/>
            <a:ext cx="2904231" cy="68580"/>
          </a:xfrm>
          <a:prstGeom prst="rect">
            <a:avLst/>
          </a:prstGeom>
          <a:solidFill>
            <a:srgbClr val="42B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3095923" y="1018279"/>
            <a:ext cx="2904231" cy="68580"/>
          </a:xfrm>
          <a:prstGeom prst="rect">
            <a:avLst/>
          </a:prstGeom>
          <a:solidFill>
            <a:srgbClr val="FFC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6191847" y="1020027"/>
            <a:ext cx="2904231" cy="68580"/>
          </a:xfrm>
          <a:prstGeom prst="rect">
            <a:avLst/>
          </a:prstGeom>
          <a:solidFill>
            <a:srgbClr val="76B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9287770" y="1018280"/>
            <a:ext cx="2904231" cy="68580"/>
          </a:xfrm>
          <a:prstGeom prst="rect">
            <a:avLst/>
          </a:prstGeom>
          <a:solidFill>
            <a:srgbClr val="F27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01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BBF72C-842C-4026-18B6-065887FBD4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184"/>
            <a:ext cx="12191674" cy="685781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A2E1863-F841-094F-C7EA-C7DA0D151094}"/>
              </a:ext>
            </a:extLst>
          </p:cNvPr>
          <p:cNvSpPr/>
          <p:nvPr userDrawn="1"/>
        </p:nvSpPr>
        <p:spPr>
          <a:xfrm>
            <a:off x="0" y="1351372"/>
            <a:ext cx="12192000" cy="5506628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C62EDA-B209-FF2D-506A-1DE8FD446378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878F553-52F5-D1F5-D6B1-52A501528D9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1E881FD-2B4A-045F-36B6-A43980359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4559" y="1643866"/>
            <a:ext cx="1916590" cy="19165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" name="Picture Placeholder 18">
            <a:extLst>
              <a:ext uri="{FF2B5EF4-FFF2-40B4-BE49-F238E27FC236}">
                <a16:creationId xmlns:a16="http://schemas.microsoft.com/office/drawing/2014/main" id="{FB7C39EE-E35A-6EF1-A5E3-CF5217A486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8679" y="1643866"/>
            <a:ext cx="1916590" cy="19165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7" name="Picture Placeholder 18">
            <a:extLst>
              <a:ext uri="{FF2B5EF4-FFF2-40B4-BE49-F238E27FC236}">
                <a16:creationId xmlns:a16="http://schemas.microsoft.com/office/drawing/2014/main" id="{9B2162BA-C018-FEBD-8DFF-F710699E8D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42799" y="1643866"/>
            <a:ext cx="1916590" cy="19165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6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BBF72C-842C-4026-18B6-065887FBD4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" y="184"/>
            <a:ext cx="12191672" cy="68578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4C62EDA-B209-FF2D-506A-1DE8FD446378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878F553-52F5-D1F5-D6B1-52A501528D9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>
                <a:solidFill>
                  <a:schemeClr val="bg1"/>
                </a:solidFill>
              </a:rPr>
              <a:t>CONFIDENTIAL – RDK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1E881FD-2B4A-045F-36B6-A43980359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4559" y="1643866"/>
            <a:ext cx="1916590" cy="19165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" name="Picture Placeholder 18">
            <a:extLst>
              <a:ext uri="{FF2B5EF4-FFF2-40B4-BE49-F238E27FC236}">
                <a16:creationId xmlns:a16="http://schemas.microsoft.com/office/drawing/2014/main" id="{FB7C39EE-E35A-6EF1-A5E3-CF5217A486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8679" y="1643866"/>
            <a:ext cx="1916590" cy="19165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7" name="Picture Placeholder 18">
            <a:extLst>
              <a:ext uri="{FF2B5EF4-FFF2-40B4-BE49-F238E27FC236}">
                <a16:creationId xmlns:a16="http://schemas.microsoft.com/office/drawing/2014/main" id="{9B2162BA-C018-FEBD-8DFF-F710699E8D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42799" y="1643866"/>
            <a:ext cx="1916590" cy="19165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03858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19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9543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6C134B-060C-76C0-BED9-5AFD4F976F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3" y="184"/>
            <a:ext cx="12191674" cy="68578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4C62EDA-B209-FF2D-506A-1DE8FD446378}"/>
              </a:ext>
            </a:extLst>
          </p:cNvPr>
          <p:cNvSpPr/>
          <p:nvPr userDrawn="1"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878F553-52F5-D1F5-D6B1-52A501528D9B}"/>
              </a:ext>
            </a:extLst>
          </p:cNvPr>
          <p:cNvSpPr txBox="1">
            <a:spLocks/>
          </p:cNvSpPr>
          <p:nvPr userDrawn="1"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>
                <a:solidFill>
                  <a:schemeClr val="bg1"/>
                </a:solidFill>
              </a:rPr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4139612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B32B-EEC0-D94F-B705-D943DE191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810"/>
            <a:ext cx="12191999" cy="5880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58499D-2592-582E-74E6-7E79582ED9C1}"/>
              </a:ext>
            </a:extLst>
          </p:cNvPr>
          <p:cNvGrpSpPr/>
          <p:nvPr userDrawn="1"/>
        </p:nvGrpSpPr>
        <p:grpSpPr>
          <a:xfrm>
            <a:off x="0" y="-439"/>
            <a:ext cx="12191999" cy="100584"/>
            <a:chOff x="0" y="120980"/>
            <a:chExt cx="12192001" cy="6881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FAB5D66-25A8-4184-A725-C0AAC0055203}"/>
                </a:ext>
              </a:extLst>
            </p:cNvPr>
            <p:cNvSpPr/>
            <p:nvPr/>
          </p:nvSpPr>
          <p:spPr>
            <a:xfrm>
              <a:off x="0" y="120980"/>
              <a:ext cx="2904231" cy="685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b="0" i="0">
                <a:latin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CD1C571-46A0-4CD2-D08D-51F66C2FE8BC}"/>
                </a:ext>
              </a:extLst>
            </p:cNvPr>
            <p:cNvSpPr/>
            <p:nvPr/>
          </p:nvSpPr>
          <p:spPr>
            <a:xfrm>
              <a:off x="3095923" y="121209"/>
              <a:ext cx="2904231" cy="68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b="0" i="0"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9678832-2086-C19D-6C96-74FB4664FBA2}"/>
                </a:ext>
              </a:extLst>
            </p:cNvPr>
            <p:cNvSpPr/>
            <p:nvPr/>
          </p:nvSpPr>
          <p:spPr>
            <a:xfrm>
              <a:off x="6191845" y="120980"/>
              <a:ext cx="2904231" cy="685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b="0" i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D30252-B038-5F2F-E92E-EEC80CB7646E}"/>
                </a:ext>
              </a:extLst>
            </p:cNvPr>
            <p:cNvSpPr/>
            <p:nvPr/>
          </p:nvSpPr>
          <p:spPr>
            <a:xfrm>
              <a:off x="9287770" y="121210"/>
              <a:ext cx="2904231" cy="685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b="0" i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34328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71475" y="214313"/>
            <a:ext cx="1039813" cy="50800"/>
            <a:chOff x="503400" y="338017"/>
            <a:chExt cx="1039128" cy="5144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B07E516-968B-4F62-BD42-1FBCC01EB6D1}"/>
                </a:ext>
              </a:extLst>
            </p:cNvPr>
            <p:cNvSpPr/>
            <p:nvPr userDrawn="1"/>
          </p:nvSpPr>
          <p:spPr>
            <a:xfrm flipV="1">
              <a:off x="1196681" y="338017"/>
              <a:ext cx="345847" cy="51443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2079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EE5701-A89D-42C3-A1FB-1E9053355BBA}"/>
                </a:ext>
              </a:extLst>
            </p:cNvPr>
            <p:cNvSpPr/>
            <p:nvPr userDrawn="1"/>
          </p:nvSpPr>
          <p:spPr>
            <a:xfrm flipV="1">
              <a:off x="849247" y="338017"/>
              <a:ext cx="347434" cy="5144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2079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719D413-CB40-486D-85A3-5E6931F1D4CD}"/>
                </a:ext>
              </a:extLst>
            </p:cNvPr>
            <p:cNvSpPr/>
            <p:nvPr userDrawn="1"/>
          </p:nvSpPr>
          <p:spPr>
            <a:xfrm flipV="1">
              <a:off x="503400" y="338017"/>
              <a:ext cx="345847" cy="51443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2079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4" name="Title 13">
            <a:extLst>
              <a:ext uri="{FF2B5EF4-FFF2-40B4-BE49-F238E27FC236}">
                <a16:creationId xmlns:a16="http://schemas.microsoft.com/office/drawing/2014/main" id="{8EF695AC-9A6E-444A-843D-88BCDA398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5125"/>
            <a:ext cx="11461750" cy="413753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108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kumimoji="0" lang="en-IN" sz="2200" b="1" dirty="0"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874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-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20915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1018050"/>
            <a:ext cx="2904231" cy="68580"/>
          </a:xfrm>
          <a:prstGeom prst="rect">
            <a:avLst/>
          </a:prstGeom>
          <a:solidFill>
            <a:srgbClr val="42B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3095923" y="1018279"/>
            <a:ext cx="2904231" cy="68580"/>
          </a:xfrm>
          <a:prstGeom prst="rect">
            <a:avLst/>
          </a:prstGeom>
          <a:solidFill>
            <a:srgbClr val="FFC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191847" y="1020027"/>
            <a:ext cx="2904231" cy="68580"/>
          </a:xfrm>
          <a:prstGeom prst="rect">
            <a:avLst/>
          </a:prstGeom>
          <a:solidFill>
            <a:srgbClr val="76B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9287770" y="1018280"/>
            <a:ext cx="2904231" cy="68580"/>
          </a:xfrm>
          <a:prstGeom prst="rect">
            <a:avLst/>
          </a:prstGeom>
          <a:solidFill>
            <a:srgbClr val="F27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62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895C9-FBBD-4F47-B847-14EE89DF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6263431" cy="2852737"/>
          </a:xfrm>
        </p:spPr>
        <p:txBody>
          <a:bodyPr anchor="ctr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631E57-5804-9141-8332-C2C12666BE6A}"/>
              </a:ext>
            </a:extLst>
          </p:cNvPr>
          <p:cNvSpPr/>
          <p:nvPr userDrawn="1"/>
        </p:nvSpPr>
        <p:spPr>
          <a:xfrm>
            <a:off x="9560689" y="243068"/>
            <a:ext cx="2372810" cy="787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8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4E43B85-C7BE-400C-45A1-6D540E786A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8" y="1"/>
            <a:ext cx="12189074" cy="6858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32598C2-7DEE-EBBD-07EB-FC18A73D8453}"/>
              </a:ext>
            </a:extLst>
          </p:cNvPr>
          <p:cNvSpPr txBox="1"/>
          <p:nvPr userDrawn="1"/>
        </p:nvSpPr>
        <p:spPr>
          <a:xfrm>
            <a:off x="5997388" y="9547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D1D1012-F181-1687-2342-D8194B7EBE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37247" y="540395"/>
            <a:ext cx="6206631" cy="1969632"/>
          </a:xfrm>
        </p:spPr>
        <p:txBody>
          <a:bodyPr anchor="ctr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CF4831F9-C228-0856-CAB1-BE617BBCA4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36729" y="2714036"/>
            <a:ext cx="6206631" cy="714964"/>
          </a:xfrm>
        </p:spPr>
        <p:txBody>
          <a:bodyPr>
            <a:normAutofit/>
          </a:bodyPr>
          <a:lstStyle>
            <a:lvl1pPr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3765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22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ransition Slide 1 A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8301F1-59A5-6C95-1051-5640691193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3" y="0"/>
            <a:ext cx="12189074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8189282-A028-961A-6F3E-221FDBEA46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3489" y="1412147"/>
            <a:ext cx="6503901" cy="2632775"/>
          </a:xfrm>
        </p:spPr>
        <p:txBody>
          <a:bodyPr anchor="ctr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Transition slide multiple lines lorem ipsum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4DB0CA57-5B4F-495C-7094-8D42CD4556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3593" y="4280494"/>
            <a:ext cx="6503797" cy="714964"/>
          </a:xfrm>
        </p:spPr>
        <p:txBody>
          <a:bodyPr>
            <a:normAutofit/>
          </a:bodyPr>
          <a:lstStyle>
            <a:lvl1pPr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Example of transition slide</a:t>
            </a:r>
          </a:p>
        </p:txBody>
      </p:sp>
    </p:spTree>
    <p:extLst>
      <p:ext uri="{BB962C8B-B14F-4D97-AF65-F5344CB8AC3E}">
        <p14:creationId xmlns:p14="http://schemas.microsoft.com/office/powerpoint/2010/main" val="2835087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ransition Slide 1 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8301F1-59A5-6C95-1051-5640691193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3" y="0"/>
            <a:ext cx="12189074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8189282-A028-961A-6F3E-221FDBEA46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3489" y="1412147"/>
            <a:ext cx="6503901" cy="2632775"/>
          </a:xfrm>
        </p:spPr>
        <p:txBody>
          <a:bodyPr anchor="ctr"/>
          <a:lstStyle>
            <a:lvl1pPr>
              <a:defRPr sz="60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Transition slide multiple lines lorem ipsum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4DB0CA57-5B4F-495C-7094-8D42CD4556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3593" y="4280494"/>
            <a:ext cx="6503797" cy="714964"/>
          </a:xfrm>
        </p:spPr>
        <p:txBody>
          <a:bodyPr>
            <a:normAutofit/>
          </a:bodyPr>
          <a:lstStyle>
            <a:lvl1pPr>
              <a:buNone/>
              <a:defRPr sz="2400" b="0">
                <a:solidFill>
                  <a:schemeClr val="tx2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Example of transition slide</a:t>
            </a:r>
          </a:p>
        </p:txBody>
      </p:sp>
    </p:spTree>
    <p:extLst>
      <p:ext uri="{BB962C8B-B14F-4D97-AF65-F5344CB8AC3E}">
        <p14:creationId xmlns:p14="http://schemas.microsoft.com/office/powerpoint/2010/main" val="3354122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28">
          <p15:clr>
            <a:srgbClr val="FBAE40"/>
          </p15:clr>
        </p15:guide>
        <p15:guide id="2" pos="33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4BDA-D638-0936-B462-DED15B54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061A3-43D2-4BDA-8CD2-F7835432C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560" y="1544319"/>
            <a:ext cx="11451665" cy="501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329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34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31" Type="http://schemas.openxmlformats.org/officeDocument/2006/relationships/slideLayout" Target="../slideLayouts/slideLayout36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8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CA696A-D6FC-B64A-8FBB-CAAE423A6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965" y="365126"/>
            <a:ext cx="11451665" cy="645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47B8B-1BB9-4A49-9527-01F841AF8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965" y="1196994"/>
            <a:ext cx="11451665" cy="5365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5FCA21-F1CE-8243-8FFE-DAE61EC934CC}"/>
              </a:ext>
            </a:extLst>
          </p:cNvPr>
          <p:cNvSpPr/>
          <p:nvPr userDrawn="1"/>
        </p:nvSpPr>
        <p:spPr>
          <a:xfrm>
            <a:off x="0" y="6757162"/>
            <a:ext cx="12192000" cy="100838"/>
          </a:xfrm>
          <a:prstGeom prst="rect">
            <a:avLst/>
          </a:prstGeom>
          <a:solidFill>
            <a:srgbClr val="22B2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07" y="6005842"/>
            <a:ext cx="1920804" cy="490059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1732857" y="6467317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fld id="{AF3AA542-DB4C-461E-BDD9-16882CC060AE}" type="slidenum">
              <a:rPr lang="en-US" sz="100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lvl="0"/>
              <a:t>‹#›</a:t>
            </a:fld>
            <a:endParaRPr lang="en-US" sz="100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A3CA696A-D6FC-B64A-8FBB-CAAE423A63BE}"/>
              </a:ext>
            </a:extLst>
          </p:cNvPr>
          <p:cNvSpPr txBox="1">
            <a:spLocks/>
          </p:cNvSpPr>
          <p:nvPr userDrawn="1"/>
        </p:nvSpPr>
        <p:spPr>
          <a:xfrm>
            <a:off x="4077256" y="6570532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/>
              <a:t>CONFIDENTIAL – RDK Management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1" y="1018050"/>
            <a:ext cx="2904231" cy="68580"/>
          </a:xfrm>
          <a:prstGeom prst="rect">
            <a:avLst/>
          </a:prstGeom>
          <a:solidFill>
            <a:srgbClr val="42B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095923" y="1018279"/>
            <a:ext cx="2904231" cy="68580"/>
          </a:xfrm>
          <a:prstGeom prst="rect">
            <a:avLst/>
          </a:prstGeom>
          <a:solidFill>
            <a:srgbClr val="FFC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191847" y="1020027"/>
            <a:ext cx="2904231" cy="68580"/>
          </a:xfrm>
          <a:prstGeom prst="rect">
            <a:avLst/>
          </a:prstGeom>
          <a:solidFill>
            <a:srgbClr val="76B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9287770" y="1018280"/>
            <a:ext cx="2904231" cy="68580"/>
          </a:xfrm>
          <a:prstGeom prst="rect">
            <a:avLst/>
          </a:prstGeom>
          <a:solidFill>
            <a:srgbClr val="F27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2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332D401-4511-7E85-5FA6-BAE790995C68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alphaModFix amt="48000"/>
          </a:blip>
          <a:srcRect/>
          <a:stretch/>
        </p:blipFill>
        <p:spPr>
          <a:xfrm>
            <a:off x="163" y="92"/>
            <a:ext cx="12191674" cy="685781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CA696A-D6FC-B64A-8FBB-CAAE423A6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965" y="365125"/>
            <a:ext cx="11451665" cy="986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47B8B-1BB9-4A49-9527-01F841AF8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965" y="1544320"/>
            <a:ext cx="11451665" cy="5018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11732857" y="6467317"/>
            <a:ext cx="356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3AA542-DB4C-461E-BDD9-16882CC060AE}" type="slidenum">
              <a:rPr lang="en-US" sz="1100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3CA696A-D6FC-B64A-8FBB-CAAE423A63BE}"/>
              </a:ext>
            </a:extLst>
          </p:cNvPr>
          <p:cNvSpPr txBox="1">
            <a:spLocks/>
          </p:cNvSpPr>
          <p:nvPr/>
        </p:nvSpPr>
        <p:spPr>
          <a:xfrm>
            <a:off x="4077256" y="6465176"/>
            <a:ext cx="4061081" cy="232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100"/>
              <a:t>CONFIDENTIAL – RDK Management</a:t>
            </a:r>
          </a:p>
        </p:txBody>
      </p:sp>
    </p:spTree>
    <p:extLst>
      <p:ext uri="{BB962C8B-B14F-4D97-AF65-F5344CB8AC3E}">
        <p14:creationId xmlns:p14="http://schemas.microsoft.com/office/powerpoint/2010/main" val="269300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  <p:sldLayoutId id="2147483707" r:id="rId24"/>
    <p:sldLayoutId id="2147483708" r:id="rId25"/>
    <p:sldLayoutId id="2147483709" r:id="rId26"/>
    <p:sldLayoutId id="2147483710" r:id="rId27"/>
    <p:sldLayoutId id="2147483711" r:id="rId28"/>
    <p:sldLayoutId id="2147483713" r:id="rId29"/>
    <p:sldLayoutId id="2147483715" r:id="rId30"/>
    <p:sldLayoutId id="2147483716" r:id="rId3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28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3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dkcentral.com/spaces/WG/pages/433961686/RDK8+Firebolt%C2%AE+API+Specification" TargetMode="External"/><Relationship Id="rId2" Type="http://schemas.openxmlformats.org/officeDocument/2006/relationships/hyperlink" Target="https://wiki.rdkcentral.com/spaces/RDKM/pages/442009433/Core+RDK+for+Vide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rdkcentral/rdk-hpk-documentation/blob/3.1.0/RELEASE.md" TargetMode="External"/><Relationship Id="rId5" Type="http://schemas.openxmlformats.org/officeDocument/2006/relationships/hyperlink" Target="https://wiki.rdkcentral.com/spaces/WG/pages/440691990/RDK8+Firebolt%C2%AE+Client+Libraries+Specification" TargetMode="External"/><Relationship Id="rId4" Type="http://schemas.openxmlformats.org/officeDocument/2006/relationships/hyperlink" Target="https://wiki.rdkcentral.com/spaces/WG/pages/440675944/RDK8+Firebolt%C2%AE+JSON-RPC+Specificatio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sv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hyperlink" Target="https://jira.rdkcentral.com/jira/issues/?jql=Project%20IN%20(%22RDK%20Development%22)%20AND%20type%20%3D%20%22Epic%20Story%22%20AND%20labels%20%3D%20apollov2-rdk%20AND%20labels%20in(dev-comcast)%20" TargetMode="External"/><Relationship Id="rId7" Type="http://schemas.openxmlformats.org/officeDocument/2006/relationships/hyperlink" Target="https://jira.rdkcentral.com/jira/issues/?jql=Project%20IN%20(%22RDK%20Development%22)%20AND%20type%20%3D%20%22Epic%20Story%22%20AND%20labels%20%3D%20apollov2-rdk%20AND%20labels%20not%20in(jointdev-com-infy-rdkm%2C%20jointdev-infy-rdkm%2C%20jointdev-com-rdkm%2C%20jointdev-com-infy%2C%20dev-infosys%2C%20dev-rdkm%2C%20dev-comcast)%20%20" TargetMode="External"/><Relationship Id="rId2" Type="http://schemas.openxmlformats.org/officeDocument/2006/relationships/hyperlink" Target="https://wiki.rdkcentral.com/x/7xpZG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rdkcentral.com/jira/issues/?jql=Project%20IN%20(%22RDK%20Development%22)%20AND%20type%20%3D%20%22Epic%20Story%22%20AND%20labels%20in(apollov2-rdk)%20AND%20labels%20in(jointdev-com-infy-rdkm%2C%20jointdev-infy-rdkm%2C%20jointdev-com-rdkm%2C%20jointdev-com-infy)%20%20%20" TargetMode="External"/><Relationship Id="rId5" Type="http://schemas.openxmlformats.org/officeDocument/2006/relationships/hyperlink" Target="https://jira.rdkcentral.com/jira/issues/?jql=Project%20IN%20(%22RDK%20Development%22)%20AND%20type%20%3D%20%22Epic%20Story%22%20AND%20labels%20in(apollov2-rdk)%20AND%20labels%3D%22dev-rdkm%22%20%20%20%20" TargetMode="External"/><Relationship Id="rId4" Type="http://schemas.openxmlformats.org/officeDocument/2006/relationships/hyperlink" Target="https://jira.rdkcentral.com/jira/issues/?jql=Project%20IN%20(%22RDK%20Development%22)%20AND%20type%20%3D%20%22Epic%20Story%22%20AND%20labels%20in(apollov2-rdk)%20AND%20labels%3D%22dev-infosys%22%20%20%20" TargetMode="External"/><Relationship Id="rId9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rdkcentral.com/jira/browse/RDKDEV-1159" TargetMode="External"/><Relationship Id="rId2" Type="http://schemas.openxmlformats.org/officeDocument/2006/relationships/image" Target="../media/image9.sv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CACBCD-D658-44CE-CAAC-013EFBA697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8475" y="1927654"/>
            <a:ext cx="9236381" cy="909372"/>
          </a:xfrm>
        </p:spPr>
        <p:txBody>
          <a:bodyPr>
            <a:normAutofit fontScale="92500" lnSpcReduction="10000"/>
          </a:bodyPr>
          <a:lstStyle/>
          <a:p>
            <a:r>
              <a:rPr lang="en-US" sz="3200"/>
              <a:t>RDK 8 / APOLLO V2 </a:t>
            </a:r>
          </a:p>
          <a:p>
            <a:r>
              <a:rPr lang="en-US" sz="2600"/>
              <a:t>Status Update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D9834-FAD9-F58D-63D2-1DB14EF9C870}"/>
              </a:ext>
            </a:extLst>
          </p:cNvPr>
          <p:cNvSpPr txBox="1"/>
          <p:nvPr/>
        </p:nvSpPr>
        <p:spPr>
          <a:xfrm>
            <a:off x="1084305" y="4653004"/>
            <a:ext cx="2499154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>
                <a:solidFill>
                  <a:schemeClr val="bg1">
                    <a:lumMod val="95000"/>
                  </a:schemeClr>
                </a:solidFill>
                <a:latin typeface="XFINITY Standard Light"/>
              </a:rPr>
              <a:t>Date: March 31, 2026</a:t>
            </a:r>
            <a:endParaRPr lang="en-US">
              <a:solidFill>
                <a:schemeClr val="bg1">
                  <a:lumMod val="95000"/>
                </a:schemeClr>
              </a:solidFill>
              <a:latin typeface="XFINITY Standard Light" panose="020B05030307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703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7D9F0-ABC9-56EB-CD2E-51729B700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13F044-9BF3-0D75-0E2D-607B7F812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2879507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C0E82-14F7-8F42-D3EC-0FFFF181F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8CF1EA6-9CF1-F6AD-3DF2-56B1AC852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 dirty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Action Item Tracker: </a:t>
            </a:r>
            <a:r>
              <a:rPr lang="en-US" sz="2800" b="1" dirty="0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Closed after last meetings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18AC9C-3369-5DBE-B11F-3DA92C01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179368"/>
              </p:ext>
            </p:extLst>
          </p:nvPr>
        </p:nvGraphicFramePr>
        <p:xfrm>
          <a:off x="404784" y="1147829"/>
          <a:ext cx="11089791" cy="262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93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6360491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1473335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  <a:gridCol w="1444586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  <a:gridCol w="1376086">
                  <a:extLst>
                    <a:ext uri="{9D8B030D-6E8A-4147-A177-3AD203B41FA5}">
                      <a16:colId xmlns:a16="http://schemas.microsoft.com/office/drawing/2014/main" val="2047758445"/>
                    </a:ext>
                  </a:extLst>
                </a:gridCol>
              </a:tblGrid>
              <a:tr h="46597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Action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ETA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Open-sourcing </a:t>
                      </a:r>
                      <a:r>
                        <a:rPr lang="en-US" sz="1400" b="0" i="0" u="none" strike="noStrike" kern="100" noProof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RALF Pack and RALF Utils</a:t>
                      </a: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1400" b="0" i="0" u="none" strike="noStrike" kern="100" noProof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Anil</a:t>
                      </a: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- 23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768029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App-specific Spec Tiger teams in Firebolt 8.x WG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Oscar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– 31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035420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RDK Tooling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Premzek</a:t>
                      </a: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/RDKM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- 15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930671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diagnostic feature proposal  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Farhan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- 31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928474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Lead for DAC SDK and tooling tickets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- 20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98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115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67042-CC04-506B-BFB3-C419BBE18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65" y="1371167"/>
            <a:ext cx="11451665" cy="4507120"/>
          </a:xfrm>
        </p:spPr>
        <p:txBody>
          <a:bodyPr/>
          <a:lstStyle/>
          <a:p>
            <a:r>
              <a:rPr lang="en-US"/>
              <a:t>RDK8 feature set does not fulfill </a:t>
            </a:r>
            <a:r>
              <a:rPr lang="en-US" i="1"/>
              <a:t>all</a:t>
            </a:r>
            <a:r>
              <a:rPr lang="en-US"/>
              <a:t> Apollo v2 requirements; Another release must be planned to address Apollo v2 requirements</a:t>
            </a:r>
          </a:p>
          <a:p>
            <a:endParaRPr lang="en-US"/>
          </a:p>
          <a:p>
            <a:r>
              <a:rPr lang="en-US"/>
              <a:t>Gaps shall be ticketed and tracked</a:t>
            </a:r>
          </a:p>
          <a:p>
            <a:endParaRPr lang="en-US"/>
          </a:p>
          <a:p>
            <a:r>
              <a:rPr lang="en-US"/>
              <a:t>Tickets will be reviewed by LG, Infosys, Comcast &amp; RDKM allocated appropriately</a:t>
            </a:r>
          </a:p>
          <a:p>
            <a:endParaRPr lang="en-US"/>
          </a:p>
          <a:p>
            <a:r>
              <a:rPr lang="en-US"/>
              <a:t>This status meeting series will track feature readiness against a plan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6B6B205-C163-8244-E83C-24F572B37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Introduction</a:t>
            </a:r>
            <a:endParaRPr kumimoji="0" lang="en-US" sz="2800" b="1" i="0" u="none" strike="noStrike" kern="1200" cap="none" normalizeH="0" baseline="0" noProof="0">
              <a:ln>
                <a:noFill/>
              </a:ln>
              <a:solidFill>
                <a:srgbClr val="75707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117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995935-FABD-24F8-8BA8-47169D9E7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C179554-43D5-47FB-78B6-7E2EB93C8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Action Item Tracker: </a:t>
            </a:r>
            <a:r>
              <a:rPr lang="en-US" sz="2800" b="1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Open items from last meetings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330E68A-1DE6-B2B2-42EB-D4E0107C3316}"/>
              </a:ext>
            </a:extLst>
          </p:cNvPr>
          <p:cNvGraphicFramePr>
            <a:graphicFrameLocks noGrp="1"/>
          </p:cNvGraphicFramePr>
          <p:nvPr/>
        </p:nvGraphicFramePr>
        <p:xfrm>
          <a:off x="574905" y="2434367"/>
          <a:ext cx="11042189" cy="1054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02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6322218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1464469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  <a:gridCol w="1435894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  <a:gridCol w="1367806">
                  <a:extLst>
                    <a:ext uri="{9D8B030D-6E8A-4147-A177-3AD203B41FA5}">
                      <a16:colId xmlns:a16="http://schemas.microsoft.com/office/drawing/2014/main" val="2047758445"/>
                    </a:ext>
                  </a:extLst>
                </a:gridCol>
              </a:tblGrid>
              <a:tr h="503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Action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ETA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Analyze the proposal to name the RDK releases as RDK8 and RDK9 and come back with recommendations.</a:t>
                      </a:r>
                      <a:r>
                        <a:rPr lang="en-US" sz="160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60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Glee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60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Mar-31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43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11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0BFFC-837E-B6C1-D860-76ABA2EF0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79DF867-35F7-61CB-5197-7B138EEE0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b="1">
                <a:solidFill>
                  <a:srgbClr val="00B2D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RDK8 : Core RDK </a:t>
            </a:r>
            <a:r>
              <a:rPr lang="en-US" sz="2800" b="1">
                <a:solidFill>
                  <a:srgbClr val="75707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Specifications</a:t>
            </a:r>
            <a:endParaRPr lang="en-US" sz="2800" b="1">
              <a:solidFill>
                <a:srgbClr val="75707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2A21422-73FD-52C7-F9CA-5E7C0E756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289264"/>
              </p:ext>
            </p:extLst>
          </p:nvPr>
        </p:nvGraphicFramePr>
        <p:xfrm>
          <a:off x="574905" y="2068169"/>
          <a:ext cx="11042190" cy="2373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6303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2806861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5049026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</a:tblGrid>
              <a:tr h="503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Specification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URL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Core RDK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2"/>
                        </a:rPr>
                        <a:t>Core RDK Component List</a:t>
                      </a: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43518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RDK8 Firebolt® API spec </a:t>
                      </a:r>
                    </a:p>
                  </a:txBody>
                  <a:tcPr marL="18288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3"/>
                        </a:rPr>
                        <a:t>Firebolt APIs</a:t>
                      </a:r>
                      <a:r>
                        <a:rPr lang="en-US" sz="1600" u="sng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600" u="none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u="sng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JSON RPC</a:t>
                      </a:r>
                      <a:r>
                        <a:rPr lang="en-US" sz="1600" u="sng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600" u="none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u="sng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5"/>
                        </a:rPr>
                        <a:t>Client Libraries</a:t>
                      </a: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012571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lvl="0" algn="l" fontAlgn="b">
                        <a:buNone/>
                      </a:pPr>
                      <a:r>
                        <a:rPr lang="en-US" sz="1600" u="none" strike="noStrike" noProof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6"/>
                        </a:rPr>
                        <a:t>HAL APIs</a:t>
                      </a: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425135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US" sz="1600" u="none" strike="noStrike" noProof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288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192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70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C3876B-FD43-08C7-520A-59A6C701C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Proposed Task Assignment Model</a:t>
            </a:r>
            <a:endParaRPr kumimoji="0" lang="en-US" sz="2800" b="1" i="0" u="none" strike="noStrike" kern="1200" cap="none" normalizeH="0" baseline="0" noProof="0">
              <a:ln>
                <a:noFill/>
              </a:ln>
              <a:solidFill>
                <a:srgbClr val="75707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2828A5F-36D6-C5EA-5774-8AADD17E9B61}"/>
              </a:ext>
            </a:extLst>
          </p:cNvPr>
          <p:cNvSpPr/>
          <p:nvPr/>
        </p:nvSpPr>
        <p:spPr>
          <a:xfrm>
            <a:off x="615950" y="3149600"/>
            <a:ext cx="2120900" cy="1466850"/>
          </a:xfrm>
          <a:prstGeom prst="round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Infosys to create generic feature requirement tickets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3E97DDF-E892-899E-8D46-0A68EEF21479}"/>
              </a:ext>
            </a:extLst>
          </p:cNvPr>
          <p:cNvSpPr/>
          <p:nvPr/>
        </p:nvSpPr>
        <p:spPr>
          <a:xfrm>
            <a:off x="3943350" y="3149600"/>
            <a:ext cx="1587500" cy="1466850"/>
          </a:xfrm>
          <a:prstGeom prst="ellipse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Ticket Review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ACFD24B-5216-029C-6321-DFE1C4D1454D}"/>
              </a:ext>
            </a:extLst>
          </p:cNvPr>
          <p:cNvCxnSpPr>
            <a:stCxn id="5" idx="3"/>
            <a:endCxn id="6" idx="2"/>
          </p:cNvCxnSpPr>
          <p:nvPr/>
        </p:nvCxnSpPr>
        <p:spPr>
          <a:xfrm>
            <a:off x="2736850" y="3883025"/>
            <a:ext cx="12065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825AAF4-E7AE-C8F7-6582-CFFB2B3549C9}"/>
              </a:ext>
            </a:extLst>
          </p:cNvPr>
          <p:cNvSpPr/>
          <p:nvPr/>
        </p:nvSpPr>
        <p:spPr>
          <a:xfrm>
            <a:off x="7207252" y="2593433"/>
            <a:ext cx="3968748" cy="1111250"/>
          </a:xfrm>
          <a:prstGeom prst="round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/>
              <a:t>2. Comcast picks up any feature already on Comcast product roadmap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214FC9F-BA3D-0845-ED19-1E8F15BA1021}"/>
              </a:ext>
            </a:extLst>
          </p:cNvPr>
          <p:cNvSpPr/>
          <p:nvPr/>
        </p:nvSpPr>
        <p:spPr>
          <a:xfrm>
            <a:off x="7207252" y="3937000"/>
            <a:ext cx="3968748" cy="1111250"/>
          </a:xfrm>
          <a:prstGeom prst="round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/>
              <a:t>3. Infosys picks up features required for Apollo v2 not covered under step 1 above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3FAFEE7-41B5-7F5D-98F1-87D7A58F0331}"/>
              </a:ext>
            </a:extLst>
          </p:cNvPr>
          <p:cNvSpPr/>
          <p:nvPr/>
        </p:nvSpPr>
        <p:spPr>
          <a:xfrm>
            <a:off x="7207252" y="5260975"/>
            <a:ext cx="3968748" cy="1111250"/>
          </a:xfrm>
          <a:prstGeom prst="round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/>
              <a:t>4. RDKM to address any gaps for the community MVP where Comcast / Infosys may have proprietary solutions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F5E25-7BA1-D5F4-1F33-7DCE7C2D7F95}"/>
              </a:ext>
            </a:extLst>
          </p:cNvPr>
          <p:cNvSpPr/>
          <p:nvPr/>
        </p:nvSpPr>
        <p:spPr>
          <a:xfrm>
            <a:off x="177800" y="5816600"/>
            <a:ext cx="2508250" cy="7556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F16EB55-88C2-D401-4229-BF826D8BD179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9191626" y="3704683"/>
            <a:ext cx="0" cy="23231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AF6109E-5B6A-0691-8BDD-6575775AE315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>
            <a:off x="9191626" y="5048250"/>
            <a:ext cx="0" cy="21272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9D531B8-D627-FB06-C75F-E0371213EB0A}"/>
              </a:ext>
            </a:extLst>
          </p:cNvPr>
          <p:cNvSpPr/>
          <p:nvPr/>
        </p:nvSpPr>
        <p:spPr>
          <a:xfrm>
            <a:off x="7207252" y="1236605"/>
            <a:ext cx="3968748" cy="1111250"/>
          </a:xfrm>
          <a:prstGeom prst="round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/>
              <a:t>1. Is this feature a candidate for Joint Development? If yes, setup team and assign owner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9D62B72-3504-9FBA-75A4-122B1C504804}"/>
              </a:ext>
            </a:extLst>
          </p:cNvPr>
          <p:cNvCxnSpPr>
            <a:cxnSpLocks/>
            <a:stCxn id="37" idx="2"/>
            <a:endCxn id="10" idx="0"/>
          </p:cNvCxnSpPr>
          <p:nvPr/>
        </p:nvCxnSpPr>
        <p:spPr>
          <a:xfrm>
            <a:off x="9191626" y="2347855"/>
            <a:ext cx="0" cy="2455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D6EAEF5D-1096-72EE-6810-9EA11B28A0DC}"/>
              </a:ext>
            </a:extLst>
          </p:cNvPr>
          <p:cNvCxnSpPr>
            <a:stCxn id="6" idx="6"/>
            <a:endCxn id="37" idx="1"/>
          </p:cNvCxnSpPr>
          <p:nvPr/>
        </p:nvCxnSpPr>
        <p:spPr>
          <a:xfrm flipV="1">
            <a:off x="5530850" y="1792230"/>
            <a:ext cx="1676402" cy="2090795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001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672CB4-F4EA-C717-CEC5-F352085B3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8F47E08-F880-484A-EA22-128F0D8FDD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598149"/>
              </p:ext>
            </p:extLst>
          </p:nvPr>
        </p:nvGraphicFramePr>
        <p:xfrm>
          <a:off x="574905" y="1360938"/>
          <a:ext cx="11042190" cy="2840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6303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2806861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2806861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  <a:gridCol w="2242165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</a:tblGrid>
              <a:tr h="503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Specification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ETA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Core RDK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31-Mar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Zoltan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43518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RDK8 Firebolt® API spec</a:t>
                      </a:r>
                    </a:p>
                  </a:txBody>
                  <a:tcPr marL="18288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27-Feb</a:t>
                      </a: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Firebolt Working Group</a:t>
                      </a: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012571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RDK8 Firebolt® Lifecycle API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31-Dec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Firebolt Working Group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409708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lvl="0" algn="l" fontAlgn="b">
                        <a:buNone/>
                      </a:pPr>
                      <a:r>
                        <a:rPr lang="en-US" sz="1600" u="none" strike="noStrike" kern="1200" noProof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Bolt (DAC 2.0) **</a:t>
                      </a:r>
                    </a:p>
                  </a:txBody>
                  <a:tcPr marL="18288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31-Mar</a:t>
                      </a: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Native Apps Working Group</a:t>
                      </a: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425135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31-Dec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RDKM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192054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8AAECC-5A7E-7FB0-88DF-0132196177BA}"/>
              </a:ext>
            </a:extLst>
          </p:cNvPr>
          <p:cNvSpPr/>
          <p:nvPr/>
        </p:nvSpPr>
        <p:spPr>
          <a:xfrm>
            <a:off x="5472756" y="6290792"/>
            <a:ext cx="1025769" cy="230650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 Risk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CC3FF-AFD2-0176-BA89-8C259B55D4BD}"/>
              </a:ext>
            </a:extLst>
          </p:cNvPr>
          <p:cNvSpPr/>
          <p:nvPr/>
        </p:nvSpPr>
        <p:spPr>
          <a:xfrm>
            <a:off x="2930312" y="6290792"/>
            <a:ext cx="1025769" cy="230650"/>
          </a:xfrm>
          <a:prstGeom prst="roundRect">
            <a:avLst/>
          </a:prstGeom>
          <a:solidFill>
            <a:srgbClr val="75707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Not Started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D0D37D5-6C59-BBBA-B4D6-45C91B8F3CD5}"/>
              </a:ext>
            </a:extLst>
          </p:cNvPr>
          <p:cNvSpPr/>
          <p:nvPr/>
        </p:nvSpPr>
        <p:spPr>
          <a:xfrm>
            <a:off x="4205198" y="6290791"/>
            <a:ext cx="1025769" cy="230650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track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7E5A9F-9B56-74A3-BE15-07CCF70E374B}"/>
              </a:ext>
            </a:extLst>
          </p:cNvPr>
          <p:cNvSpPr txBox="1"/>
          <p:nvPr/>
        </p:nvSpPr>
        <p:spPr>
          <a:xfrm>
            <a:off x="2267651" y="6261459"/>
            <a:ext cx="89966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75707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Legend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75707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A19C3E4-F484-10B1-7E18-079580BA521F}"/>
              </a:ext>
            </a:extLst>
          </p:cNvPr>
          <p:cNvSpPr/>
          <p:nvPr/>
        </p:nvSpPr>
        <p:spPr>
          <a:xfrm>
            <a:off x="6762294" y="6290792"/>
            <a:ext cx="1025769" cy="23065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Off track!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EA653E-20B6-EBD9-14B3-07FE8F13C002}"/>
              </a:ext>
            </a:extLst>
          </p:cNvPr>
          <p:cNvSpPr txBox="1"/>
          <p:nvPr/>
        </p:nvSpPr>
        <p:spPr>
          <a:xfrm>
            <a:off x="276861" y="4973268"/>
            <a:ext cx="11343479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spAutoFit/>
          </a:bodyPr>
          <a:lstStyle/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i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</a:t>
            </a:r>
            <a:r>
              <a:rPr lang="en-US" sz="1400" i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DAC 2.0 spec is divided into multiple categories. Firebolt Core DONE, </a:t>
            </a:r>
            <a:r>
              <a:rPr lang="en-US" sz="1400" i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Firebolt Graphics WIP, Firebolt Media WIP</a:t>
            </a:r>
            <a:r>
              <a:rPr lang="en-US" sz="1400" i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Life Cycle DONE and </a:t>
            </a:r>
            <a:r>
              <a:rPr lang="en-US" sz="1400" i="1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Icrypto</a:t>
            </a:r>
            <a:r>
              <a:rPr lang="en-US" sz="1400" i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TBD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4DF0B9-7C64-1840-661C-8207B71D1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RDK8 : </a:t>
            </a: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75707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Spec Readiness</a:t>
            </a:r>
          </a:p>
        </p:txBody>
      </p:sp>
      <p:sp>
        <p:nvSpPr>
          <p:cNvPr id="5" name="Rectangle: Rounded Corners 17">
            <a:extLst>
              <a:ext uri="{FF2B5EF4-FFF2-40B4-BE49-F238E27FC236}">
                <a16:creationId xmlns:a16="http://schemas.microsoft.com/office/drawing/2014/main" id="{57AE9083-FE19-B348-1BB7-B7B4378653D4}"/>
              </a:ext>
            </a:extLst>
          </p:cNvPr>
          <p:cNvSpPr/>
          <p:nvPr/>
        </p:nvSpPr>
        <p:spPr>
          <a:xfrm>
            <a:off x="9984450" y="2910318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Arial"/>
                <a:cs typeface="Arial"/>
              </a:rPr>
              <a:t>Completed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6585453-F455-9F7E-1F43-BAEB18AE7D1B}"/>
              </a:ext>
            </a:extLst>
          </p:cNvPr>
          <p:cNvSpPr/>
          <p:nvPr/>
        </p:nvSpPr>
        <p:spPr>
          <a:xfrm>
            <a:off x="8051832" y="6284633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Completed</a:t>
            </a:r>
          </a:p>
        </p:txBody>
      </p:sp>
      <p:sp>
        <p:nvSpPr>
          <p:cNvPr id="10" name="Rectangle: Rounded Corners 17">
            <a:extLst>
              <a:ext uri="{FF2B5EF4-FFF2-40B4-BE49-F238E27FC236}">
                <a16:creationId xmlns:a16="http://schemas.microsoft.com/office/drawing/2014/main" id="{CD5A7019-61FC-6BD2-6B88-8D484BD0AED4}"/>
              </a:ext>
            </a:extLst>
          </p:cNvPr>
          <p:cNvSpPr/>
          <p:nvPr/>
        </p:nvSpPr>
        <p:spPr>
          <a:xfrm>
            <a:off x="9984449" y="3844425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Arial"/>
                <a:cs typeface="Arial"/>
              </a:rPr>
              <a:t>Completed</a:t>
            </a:r>
          </a:p>
        </p:txBody>
      </p:sp>
      <p:pic>
        <p:nvPicPr>
          <p:cNvPr id="2" name="Graphic 1" descr="Traffic light with solid fill">
            <a:extLst>
              <a:ext uri="{FF2B5EF4-FFF2-40B4-BE49-F238E27FC236}">
                <a16:creationId xmlns:a16="http://schemas.microsoft.com/office/drawing/2014/main" id="{0AEC3FF4-9BAC-A78B-09F1-645C94536DB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919229" y="46896"/>
            <a:ext cx="914400" cy="914400"/>
          </a:xfrm>
          <a:prstGeom prst="rect">
            <a:avLst/>
          </a:prstGeom>
        </p:spPr>
      </p:pic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60B77199-2FB9-E462-A2F7-2FC3A40D22BF}"/>
              </a:ext>
            </a:extLst>
          </p:cNvPr>
          <p:cNvSpPr/>
          <p:nvPr/>
        </p:nvSpPr>
        <p:spPr>
          <a:xfrm>
            <a:off x="11284989" y="624141"/>
            <a:ext cx="182880" cy="182880"/>
          </a:xfrm>
          <a:prstGeom prst="flowChartConnector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17">
            <a:extLst>
              <a:ext uri="{FF2B5EF4-FFF2-40B4-BE49-F238E27FC236}">
                <a16:creationId xmlns:a16="http://schemas.microsoft.com/office/drawing/2014/main" id="{CC898D2B-7B96-1FDC-725D-59FE269B0664}"/>
              </a:ext>
            </a:extLst>
          </p:cNvPr>
          <p:cNvSpPr/>
          <p:nvPr/>
        </p:nvSpPr>
        <p:spPr>
          <a:xfrm>
            <a:off x="9984448" y="1973010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Arial"/>
                <a:cs typeface="Arial"/>
              </a:rPr>
              <a:t>Completed</a:t>
            </a:r>
          </a:p>
        </p:txBody>
      </p:sp>
      <p:sp>
        <p:nvSpPr>
          <p:cNvPr id="17" name="Rectangle: Rounded Corners 17">
            <a:extLst>
              <a:ext uri="{FF2B5EF4-FFF2-40B4-BE49-F238E27FC236}">
                <a16:creationId xmlns:a16="http://schemas.microsoft.com/office/drawing/2014/main" id="{CF916DFE-D7B6-D419-23F8-A61F25340AB5}"/>
              </a:ext>
            </a:extLst>
          </p:cNvPr>
          <p:cNvSpPr/>
          <p:nvPr/>
        </p:nvSpPr>
        <p:spPr>
          <a:xfrm>
            <a:off x="9984447" y="2438864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Arial"/>
                <a:cs typeface="Arial"/>
              </a:rPr>
              <a:t>Completed</a:t>
            </a:r>
          </a:p>
        </p:txBody>
      </p:sp>
      <p:sp>
        <p:nvSpPr>
          <p:cNvPr id="7" name="Rectangle: Rounded Corners 17">
            <a:extLst>
              <a:ext uri="{FF2B5EF4-FFF2-40B4-BE49-F238E27FC236}">
                <a16:creationId xmlns:a16="http://schemas.microsoft.com/office/drawing/2014/main" id="{D5C681C0-59F6-4048-6C9F-352F424798ED}"/>
              </a:ext>
            </a:extLst>
          </p:cNvPr>
          <p:cNvSpPr/>
          <p:nvPr/>
        </p:nvSpPr>
        <p:spPr>
          <a:xfrm>
            <a:off x="9984447" y="3381772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Arial"/>
                <a:cs typeface="Arial"/>
              </a:rPr>
              <a:t>Completed</a:t>
            </a:r>
          </a:p>
        </p:txBody>
      </p:sp>
    </p:spTree>
    <p:extLst>
      <p:ext uri="{BB962C8B-B14F-4D97-AF65-F5344CB8AC3E}">
        <p14:creationId xmlns:p14="http://schemas.microsoft.com/office/powerpoint/2010/main" val="1687128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1E5AE-76B1-B490-54BF-FC5160EA6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5EC298E-ADA6-D143-815E-5431B32456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882629"/>
              </p:ext>
            </p:extLst>
          </p:nvPr>
        </p:nvGraphicFramePr>
        <p:xfrm>
          <a:off x="385046" y="1202908"/>
          <a:ext cx="11343480" cy="5043112"/>
        </p:xfrm>
        <a:graphic>
          <a:graphicData uri="http://schemas.openxmlformats.org/drawingml/2006/table">
            <a:tbl>
              <a:tblPr firstRow="1" bandRow="1"/>
              <a:tblGrid>
                <a:gridCol w="5337161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1132936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1561606">
                  <a:extLst>
                    <a:ext uri="{9D8B030D-6E8A-4147-A177-3AD203B41FA5}">
                      <a16:colId xmlns:a16="http://schemas.microsoft.com/office/drawing/2014/main" val="1240103836"/>
                    </a:ext>
                  </a:extLst>
                </a:gridCol>
                <a:gridCol w="1565224">
                  <a:extLst>
                    <a:ext uri="{9D8B030D-6E8A-4147-A177-3AD203B41FA5}">
                      <a16:colId xmlns:a16="http://schemas.microsoft.com/office/drawing/2014/main" val="2170363838"/>
                    </a:ext>
                  </a:extLst>
                </a:gridCol>
                <a:gridCol w="1746553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</a:tblGrid>
              <a:tr h="39480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Feature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Dependency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App Manager (Including rdk-window-manager) </a:t>
                      </a:r>
                      <a:endParaRPr lang="en-US" sz="160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u="none" strike="sng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600" b="0" i="0" u="none" strike="sng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  <a:r>
                        <a:rPr lang="en-US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6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7 April</a:t>
                      </a:r>
                      <a:endParaRPr lang="en-US" b="0" i="0" noProof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Firebolt Spec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RKDM / Infosys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43518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Bolt Packages (including RALF utils and RALF pack) </a:t>
                      </a:r>
                      <a:endParaRPr lang="en-US" sz="160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Completed</a:t>
                      </a:r>
                      <a:endParaRPr lang="en-US" sz="160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Comcast / 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052071"/>
                  </a:ext>
                </a:extLst>
              </a:tr>
              <a:tr h="4355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Application Bundles – DAC 2.0 Bundles for Native Apps with Launcher + Run time config + GPU Layer Support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*</a:t>
                      </a:r>
                      <a:endParaRPr lang="en-US" sz="160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8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8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DAC 2.0 Spec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8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RDKM / Infosys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8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8"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012571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Firebolt Client Library</a:t>
                      </a: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Firebolt Spec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925055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Containerized Browser Runtime with Launcher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*</a:t>
                      </a:r>
                      <a:endParaRPr lang="en-US" sz="160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Firebolt Spec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Comcast / 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409708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 Reference UI upgrades</a:t>
                      </a: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App Managers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03399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Graphics upgrade – Vulkan Support</a:t>
                      </a: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Q3 2025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Comcast / 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425135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Platform Upgrades (Primary device)</a:t>
                      </a: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sng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  <a:p>
                      <a:pPr marL="0" marR="0" lvl="0" indent="0" algn="ctr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15 April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DRM Keys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1"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788053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Kernel Upgrade 6.1 Kernel</a:t>
                      </a: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802970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Quarterly Core RDK MW Release</a:t>
                      </a: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sng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 2026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 April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Comcast / 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347337"/>
                  </a:ext>
                </a:extLst>
              </a:tr>
              <a:tr h="39480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Performance issues on Broadcom Graphics</a:t>
                      </a:r>
                    </a:p>
                  </a:txBody>
                  <a:tcPr marL="18288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TBD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Vendor, Graphics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Comcast / RDKM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2DB">
                        <a:tint val="20000"/>
                        <a:alpha val="9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479918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CD4CAA9-5FC1-3344-B409-983607C35E13}"/>
              </a:ext>
            </a:extLst>
          </p:cNvPr>
          <p:cNvSpPr/>
          <p:nvPr/>
        </p:nvSpPr>
        <p:spPr>
          <a:xfrm>
            <a:off x="2930312" y="6290792"/>
            <a:ext cx="1025769" cy="230650"/>
          </a:xfrm>
          <a:prstGeom prst="roundRect">
            <a:avLst/>
          </a:prstGeom>
          <a:solidFill>
            <a:srgbClr val="75707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Not Started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05069B-7A34-E8EF-BBA2-50B8DC8A27A2}"/>
              </a:ext>
            </a:extLst>
          </p:cNvPr>
          <p:cNvSpPr/>
          <p:nvPr/>
        </p:nvSpPr>
        <p:spPr>
          <a:xfrm>
            <a:off x="4205198" y="6290791"/>
            <a:ext cx="1025769" cy="230650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track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7F10F9-6998-EE4F-38CA-C56249857E96}"/>
              </a:ext>
            </a:extLst>
          </p:cNvPr>
          <p:cNvSpPr txBox="1"/>
          <p:nvPr/>
        </p:nvSpPr>
        <p:spPr>
          <a:xfrm>
            <a:off x="2267651" y="6261459"/>
            <a:ext cx="89966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75707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Legend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75707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E5CA21F-A71B-8223-8FA6-A8BC77655BED}"/>
              </a:ext>
            </a:extLst>
          </p:cNvPr>
          <p:cNvSpPr/>
          <p:nvPr/>
        </p:nvSpPr>
        <p:spPr>
          <a:xfrm>
            <a:off x="5472756" y="6290792"/>
            <a:ext cx="1025769" cy="230650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 Risk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0B01A64-555A-1B16-EAB8-2B0F78528051}"/>
              </a:ext>
            </a:extLst>
          </p:cNvPr>
          <p:cNvSpPr/>
          <p:nvPr/>
        </p:nvSpPr>
        <p:spPr>
          <a:xfrm>
            <a:off x="6762294" y="6290792"/>
            <a:ext cx="1025769" cy="23065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Off track!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EDF9755-7C4C-E253-816F-F17671C8B90F}"/>
              </a:ext>
            </a:extLst>
          </p:cNvPr>
          <p:cNvSpPr/>
          <p:nvPr/>
        </p:nvSpPr>
        <p:spPr>
          <a:xfrm>
            <a:off x="8051832" y="6284633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7CEC65F-FA3D-5A90-3B00-2B19FA3B57CD}"/>
              </a:ext>
            </a:extLst>
          </p:cNvPr>
          <p:cNvSpPr/>
          <p:nvPr/>
        </p:nvSpPr>
        <p:spPr>
          <a:xfrm>
            <a:off x="10365479" y="4620140"/>
            <a:ext cx="1025769" cy="230650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track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453D5A4-E46D-1D5A-EA04-CF630BD3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RDK8 : </a:t>
            </a: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75707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Feature Readiness</a:t>
            </a:r>
          </a:p>
        </p:txBody>
      </p:sp>
      <p:sp>
        <p:nvSpPr>
          <p:cNvPr id="20" name="Rectangle: Rounded Corners 27">
            <a:extLst>
              <a:ext uri="{FF2B5EF4-FFF2-40B4-BE49-F238E27FC236}">
                <a16:creationId xmlns:a16="http://schemas.microsoft.com/office/drawing/2014/main" id="{3BD88742-5209-13BE-9449-452C54C2CAF4}"/>
              </a:ext>
            </a:extLst>
          </p:cNvPr>
          <p:cNvSpPr/>
          <p:nvPr/>
        </p:nvSpPr>
        <p:spPr>
          <a:xfrm>
            <a:off x="10365479" y="4221860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2CD91E-1188-6061-1819-610170AC6DFE}"/>
              </a:ext>
            </a:extLst>
          </p:cNvPr>
          <p:cNvSpPr txBox="1"/>
          <p:nvPr/>
        </p:nvSpPr>
        <p:spPr>
          <a:xfrm>
            <a:off x="9261688" y="6269062"/>
            <a:ext cx="2326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*</a:t>
            </a:r>
            <a:r>
              <a:rPr lang="en-US" sz="1000" dirty="0">
                <a:solidFill>
                  <a:srgbClr val="FF0000"/>
                </a:solidFill>
              </a:rPr>
              <a:t> Risks: Being tested for the first time</a:t>
            </a:r>
          </a:p>
        </p:txBody>
      </p:sp>
      <p:sp>
        <p:nvSpPr>
          <p:cNvPr id="10" name="Rectangle: Rounded Corners 27">
            <a:extLst>
              <a:ext uri="{FF2B5EF4-FFF2-40B4-BE49-F238E27FC236}">
                <a16:creationId xmlns:a16="http://schemas.microsoft.com/office/drawing/2014/main" id="{9E4AABAF-FB95-3CE4-A33C-5E2424CD0271}"/>
              </a:ext>
            </a:extLst>
          </p:cNvPr>
          <p:cNvSpPr/>
          <p:nvPr/>
        </p:nvSpPr>
        <p:spPr>
          <a:xfrm>
            <a:off x="10365479" y="5063212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Completed</a:t>
            </a:r>
            <a:endParaRPr lang="en-US" sz="1200" kern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phic 8" descr="Traffic light with solid fill">
            <a:extLst>
              <a:ext uri="{FF2B5EF4-FFF2-40B4-BE49-F238E27FC236}">
                <a16:creationId xmlns:a16="http://schemas.microsoft.com/office/drawing/2014/main" id="{F6531006-0D69-FBC0-1F1C-113958CB0EE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19229" y="46896"/>
            <a:ext cx="914400" cy="914400"/>
          </a:xfrm>
          <a:prstGeom prst="rect">
            <a:avLst/>
          </a:prstGeom>
        </p:spPr>
      </p:pic>
      <p:sp>
        <p:nvSpPr>
          <p:cNvPr id="7" name="Rectangle: Rounded Corners 27">
            <a:extLst>
              <a:ext uri="{FF2B5EF4-FFF2-40B4-BE49-F238E27FC236}">
                <a16:creationId xmlns:a16="http://schemas.microsoft.com/office/drawing/2014/main" id="{6989EE33-A8FB-42BB-EC27-8F0124D23778}"/>
              </a:ext>
            </a:extLst>
          </p:cNvPr>
          <p:cNvSpPr/>
          <p:nvPr/>
        </p:nvSpPr>
        <p:spPr>
          <a:xfrm>
            <a:off x="10350660" y="3019279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21" name="Rectangle: Rounded Corners 27">
            <a:extLst>
              <a:ext uri="{FF2B5EF4-FFF2-40B4-BE49-F238E27FC236}">
                <a16:creationId xmlns:a16="http://schemas.microsoft.com/office/drawing/2014/main" id="{2A9CD853-7D11-7EBA-159E-7B3C8C9D3D56}"/>
              </a:ext>
            </a:extLst>
          </p:cNvPr>
          <p:cNvSpPr/>
          <p:nvPr/>
        </p:nvSpPr>
        <p:spPr>
          <a:xfrm>
            <a:off x="10365479" y="2113231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4" name="Rectangle: Rounded Corners 27">
            <a:extLst>
              <a:ext uri="{FF2B5EF4-FFF2-40B4-BE49-F238E27FC236}">
                <a16:creationId xmlns:a16="http://schemas.microsoft.com/office/drawing/2014/main" id="{6F77BD3E-FC38-D98E-8D4A-00431F8A0570}"/>
              </a:ext>
            </a:extLst>
          </p:cNvPr>
          <p:cNvSpPr/>
          <p:nvPr/>
        </p:nvSpPr>
        <p:spPr>
          <a:xfrm>
            <a:off x="10365479" y="2553292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5" name="Rectangle: Rounded Corners 27">
            <a:extLst>
              <a:ext uri="{FF2B5EF4-FFF2-40B4-BE49-F238E27FC236}">
                <a16:creationId xmlns:a16="http://schemas.microsoft.com/office/drawing/2014/main" id="{46F3B373-1A2A-EDC9-1363-C92B9E422E58}"/>
              </a:ext>
            </a:extLst>
          </p:cNvPr>
          <p:cNvSpPr/>
          <p:nvPr/>
        </p:nvSpPr>
        <p:spPr>
          <a:xfrm>
            <a:off x="10365479" y="3413273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23" name="Rectangle: Rounded Corners 27">
            <a:extLst>
              <a:ext uri="{FF2B5EF4-FFF2-40B4-BE49-F238E27FC236}">
                <a16:creationId xmlns:a16="http://schemas.microsoft.com/office/drawing/2014/main" id="{2737F081-8312-C080-9F1D-3DC736E386C8}"/>
              </a:ext>
            </a:extLst>
          </p:cNvPr>
          <p:cNvSpPr/>
          <p:nvPr/>
        </p:nvSpPr>
        <p:spPr>
          <a:xfrm>
            <a:off x="10365479" y="3823580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E69CA6-2325-583A-3549-5B3ED7C1831C}"/>
              </a:ext>
            </a:extLst>
          </p:cNvPr>
          <p:cNvSpPr/>
          <p:nvPr/>
        </p:nvSpPr>
        <p:spPr>
          <a:xfrm>
            <a:off x="10365479" y="5506284"/>
            <a:ext cx="1025769" cy="230650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track</a:t>
            </a:r>
          </a:p>
        </p:txBody>
      </p:sp>
      <p:sp>
        <p:nvSpPr>
          <p:cNvPr id="3" name="Rectangle: Rounded Corners 27">
            <a:extLst>
              <a:ext uri="{FF2B5EF4-FFF2-40B4-BE49-F238E27FC236}">
                <a16:creationId xmlns:a16="http://schemas.microsoft.com/office/drawing/2014/main" id="{0EFF474D-30EA-B73C-0F30-BBB8F93018E0}"/>
              </a:ext>
            </a:extLst>
          </p:cNvPr>
          <p:cNvSpPr/>
          <p:nvPr/>
        </p:nvSpPr>
        <p:spPr>
          <a:xfrm>
            <a:off x="10350659" y="1693311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200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2AFD81B0-562B-9851-7F83-E21E4570262C}"/>
              </a:ext>
            </a:extLst>
          </p:cNvPr>
          <p:cNvSpPr/>
          <p:nvPr/>
        </p:nvSpPr>
        <p:spPr>
          <a:xfrm>
            <a:off x="10365479" y="5931258"/>
            <a:ext cx="1025769" cy="23065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Off track!</a:t>
            </a:r>
          </a:p>
        </p:txBody>
      </p:sp>
      <p:sp>
        <p:nvSpPr>
          <p:cNvPr id="22" name="Flowchart: Connector 16">
            <a:extLst>
              <a:ext uri="{FF2B5EF4-FFF2-40B4-BE49-F238E27FC236}">
                <a16:creationId xmlns:a16="http://schemas.microsoft.com/office/drawing/2014/main" id="{6AACF44C-1B8F-C104-0E6D-70E47ECF91D7}"/>
              </a:ext>
            </a:extLst>
          </p:cNvPr>
          <p:cNvSpPr/>
          <p:nvPr/>
        </p:nvSpPr>
        <p:spPr>
          <a:xfrm>
            <a:off x="11284989" y="619113"/>
            <a:ext cx="182880" cy="182880"/>
          </a:xfrm>
          <a:prstGeom prst="flowChartConnector">
            <a:avLst/>
          </a:prstGeom>
          <a:gradFill flip="none" rotWithShape="1">
            <a:gsLst>
              <a:gs pos="0">
                <a:srgbClr val="C00000"/>
              </a:gs>
              <a:gs pos="47000">
                <a:srgbClr val="CB060A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76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03480-86C1-CA79-03B1-1ED6556DF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5605B28-45BE-540A-2258-03407AB95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Apollo v2: </a:t>
            </a:r>
            <a:r>
              <a:rPr lang="en-US" sz="2800" b="1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Status</a:t>
            </a: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2800" b="1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Dashboard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2422A-DC6E-E1FE-C5C7-830725D6A4FD}"/>
              </a:ext>
            </a:extLst>
          </p:cNvPr>
          <p:cNvSpPr txBox="1"/>
          <p:nvPr/>
        </p:nvSpPr>
        <p:spPr>
          <a:xfrm>
            <a:off x="6002693" y="6031629"/>
            <a:ext cx="5067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Dashboard link: </a:t>
            </a:r>
            <a:r>
              <a:rPr kumimoji="0" lang="en-I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https://wiki.rdkcentral.com/x/7xpZGw </a:t>
            </a:r>
            <a:endParaRPr kumimoji="0" lang="en-I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AE7E880-9CB8-69BB-0AB9-E281C18A2B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582797"/>
              </p:ext>
            </p:extLst>
          </p:nvPr>
        </p:nvGraphicFramePr>
        <p:xfrm>
          <a:off x="7381886" y="4771008"/>
          <a:ext cx="2309026" cy="1000125"/>
        </p:xfrm>
        <a:graphic>
          <a:graphicData uri="http://schemas.openxmlformats.org/drawingml/2006/table">
            <a:tbl>
              <a:tblPr>
                <a:tableStyleId>{EB9631B5-78F2-41C9-869B-9F39066F8104}</a:tableStyleId>
              </a:tblPr>
              <a:tblGrid>
                <a:gridCol w="1835380">
                  <a:extLst>
                    <a:ext uri="{9D8B030D-6E8A-4147-A177-3AD203B41FA5}">
                      <a16:colId xmlns:a16="http://schemas.microsoft.com/office/drawing/2014/main" val="3765761399"/>
                    </a:ext>
                  </a:extLst>
                </a:gridCol>
                <a:gridCol w="473646">
                  <a:extLst>
                    <a:ext uri="{9D8B030D-6E8A-4147-A177-3AD203B41FA5}">
                      <a16:colId xmlns:a16="http://schemas.microsoft.com/office/drawing/2014/main" val="758252778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100" b="1" u="none" strike="noStrike">
                          <a:effectLst/>
                        </a:rPr>
                        <a:t>Status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100" b="1" u="none" strike="noStrike">
                          <a:effectLst/>
                        </a:rPr>
                        <a:t>#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430087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Definition in progress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74646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Definition Complete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456171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Ready For Work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886724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 In Progress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5890810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3CA06E9-1B22-4B15-18D2-A4D341FCF6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527355"/>
              </p:ext>
            </p:extLst>
          </p:nvPr>
        </p:nvGraphicFramePr>
        <p:xfrm>
          <a:off x="2198914" y="4510514"/>
          <a:ext cx="1992086" cy="1373010"/>
        </p:xfrm>
        <a:graphic>
          <a:graphicData uri="http://schemas.openxmlformats.org/drawingml/2006/table">
            <a:tbl>
              <a:tblPr/>
              <a:tblGrid>
                <a:gridCol w="996043">
                  <a:extLst>
                    <a:ext uri="{9D8B030D-6E8A-4147-A177-3AD203B41FA5}">
                      <a16:colId xmlns:a16="http://schemas.microsoft.com/office/drawing/2014/main" val="104846035"/>
                    </a:ext>
                  </a:extLst>
                </a:gridCol>
                <a:gridCol w="996043">
                  <a:extLst>
                    <a:ext uri="{9D8B030D-6E8A-4147-A177-3AD203B41FA5}">
                      <a16:colId xmlns:a16="http://schemas.microsoft.com/office/drawing/2014/main" val="2964757581"/>
                    </a:ext>
                  </a:extLst>
                </a:gridCol>
              </a:tblGrid>
              <a:tr h="22883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IN" sz="1400" b="1" i="0" u="none" strike="noStrike" baseline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Partner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IN" sz="1400" b="1" i="0" u="none" strike="noStrike" baseline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Tickets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414903"/>
                  </a:ext>
                </a:extLst>
              </a:tr>
              <a:tr h="22883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IN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Comcast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1400" b="0" i="0" u="sng" strike="noStrike" baseline="0">
                          <a:solidFill>
                            <a:srgbClr val="467886"/>
                          </a:solidFill>
                          <a:effectLst/>
                          <a:latin typeface="Aptos Narrow" panose="020B0004020202020204" pitchFamily="34" charset="0"/>
                          <a:hlinkClick r:id="rId3"/>
                        </a:rPr>
                        <a:t>5</a:t>
                      </a:r>
                      <a:endParaRPr lang="en-IN" sz="1400" b="0" i="0" u="sng" strike="noStrike" baseline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772450"/>
                  </a:ext>
                </a:extLst>
              </a:tr>
              <a:tr h="22883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IN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Infosys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1400" b="0" i="0" u="sng" strike="noStrike" baseline="0">
                          <a:solidFill>
                            <a:srgbClr val="467886"/>
                          </a:solidFill>
                          <a:effectLst/>
                          <a:latin typeface="Aptos Narrow" panose="020B0004020202020204" pitchFamily="34" charset="0"/>
                          <a:hlinkClick r:id="rId4"/>
                        </a:rPr>
                        <a:t>6</a:t>
                      </a:r>
                      <a:endParaRPr lang="en-IN" sz="1400" b="0" i="0" u="sng" strike="noStrike" baseline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687381"/>
                  </a:ext>
                </a:extLst>
              </a:tr>
              <a:tr h="22883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IN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RDKM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1400" b="0" i="0" u="sng" strike="noStrike" baseline="0">
                          <a:solidFill>
                            <a:srgbClr val="467886"/>
                          </a:solidFill>
                          <a:effectLst/>
                          <a:latin typeface="Aptos Narrow" panose="020B0004020202020204" pitchFamily="34" charset="0"/>
                          <a:hlinkClick r:id="rId5"/>
                        </a:rPr>
                        <a:t>0</a:t>
                      </a:r>
                      <a:endParaRPr lang="en-IN" sz="1400" b="0" i="0" u="sng" strike="noStrike" baseline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3094874"/>
                  </a:ext>
                </a:extLst>
              </a:tr>
              <a:tr h="22883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IN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Joint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1400" b="0" i="0" u="sng" strike="noStrike" baseline="0" dirty="0">
                          <a:solidFill>
                            <a:srgbClr val="467886"/>
                          </a:solidFill>
                          <a:effectLst/>
                          <a:latin typeface="Aptos Narrow" panose="020B0004020202020204" pitchFamily="34" charset="0"/>
                          <a:hlinkClick r:id="rId6"/>
                        </a:rPr>
                        <a:t>10</a:t>
                      </a:r>
                      <a:endParaRPr lang="en-IN" sz="1400" b="0" i="0" u="sng" strike="noStrike" baseline="0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35898"/>
                  </a:ext>
                </a:extLst>
              </a:tr>
              <a:tr h="22883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IN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Pending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IN" sz="1400" b="0" i="0" u="sng" strike="noStrike" baseline="0">
                          <a:solidFill>
                            <a:srgbClr val="467886"/>
                          </a:solidFill>
                          <a:effectLst/>
                          <a:latin typeface="Aptos Narrow" panose="020B0004020202020204" pitchFamily="34" charset="0"/>
                          <a:hlinkClick r:id="rId7"/>
                        </a:rPr>
                        <a:t>0</a:t>
                      </a:r>
                      <a:endParaRPr lang="en-IN" sz="1400" b="0" i="0" u="sng" strike="noStrike" baseline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504540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2EB4D95-8378-99B5-5994-183F144D78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6542012"/>
              </p:ext>
            </p:extLst>
          </p:nvPr>
        </p:nvGraphicFramePr>
        <p:xfrm>
          <a:off x="276861" y="1295573"/>
          <a:ext cx="5395532" cy="304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5388672-ED22-60CB-F6A7-A7B3ECCECB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90436"/>
              </p:ext>
            </p:extLst>
          </p:nvPr>
        </p:nvGraphicFramePr>
        <p:xfrm>
          <a:off x="6519609" y="1295572"/>
          <a:ext cx="5067413" cy="3214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4039250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E70E5-893C-0933-67C6-40BD8886B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58616AD-ED66-D909-6DED-9D69B52BCF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784159"/>
              </p:ext>
            </p:extLst>
          </p:nvPr>
        </p:nvGraphicFramePr>
        <p:xfrm>
          <a:off x="490151" y="1384236"/>
          <a:ext cx="11042190" cy="3308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6303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2806861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2806861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  <a:gridCol w="2242165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</a:tblGrid>
              <a:tr h="503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Task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Tentative ETA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Super Epic Creation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16-Jan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Infosys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43518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Feature Epic Creation</a:t>
                      </a:r>
                    </a:p>
                  </a:txBody>
                  <a:tcPr marL="18288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31-Jan</a:t>
                      </a: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Infosys</a:t>
                      </a: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E7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012571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Epic Review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13-Feb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409708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Allocation of Work &amp; Project Plan *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27-Feb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2567652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Project Plan Tracking Starts **</a:t>
                      </a:r>
                    </a:p>
                  </a:txBody>
                  <a:tcPr marL="182880" marR="6350" marT="6350" marB="0" anchor="ctr">
                    <a:solidFill>
                      <a:srgbClr val="E7F3F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60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10-Mar</a:t>
                      </a:r>
                    </a:p>
                  </a:txBody>
                  <a:tcPr marL="6350" marR="6350" marT="6350" marB="0" anchor="ctr">
                    <a:solidFill>
                      <a:srgbClr val="E7F3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RDKM</a:t>
                      </a:r>
                    </a:p>
                  </a:txBody>
                  <a:tcPr marL="6350" marR="6350" marT="6350" marB="0" anchor="ctr">
                    <a:solidFill>
                      <a:srgbClr val="E7F3F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E7F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425135"/>
                  </a:ext>
                </a:extLst>
              </a:tr>
              <a:tr h="46748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u="none" strike="noStrike" noProof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Project Tracking Dashboard ***</a:t>
                      </a:r>
                    </a:p>
                  </a:txBody>
                  <a:tcPr marL="182880" marR="6350" marT="6350" marB="0" anchor="ctr">
                    <a:solidFill>
                      <a:srgbClr val="CCE4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15-Mar</a:t>
                      </a:r>
                    </a:p>
                  </a:txBody>
                  <a:tcPr marL="6350" marR="6350" marT="6350" marB="0" anchor="ctr">
                    <a:solidFill>
                      <a:srgbClr val="CCE4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RDKM</a:t>
                      </a:r>
                    </a:p>
                  </a:txBody>
                  <a:tcPr marL="6350" marR="6350" marT="6350" marB="0" anchor="ctr">
                    <a:solidFill>
                      <a:srgbClr val="CCE4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50" marR="6350" marT="6350" marB="0" anchor="ctr">
                    <a:solidFill>
                      <a:srgbClr val="CCE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192054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FD63C88-485C-D93F-BB36-F4B6E252CCB9}"/>
              </a:ext>
            </a:extLst>
          </p:cNvPr>
          <p:cNvSpPr/>
          <p:nvPr/>
        </p:nvSpPr>
        <p:spPr>
          <a:xfrm>
            <a:off x="5472756" y="6290792"/>
            <a:ext cx="1025769" cy="230650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 Risk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3F169C7-474E-45AA-0857-6E1BBE4C9F07}"/>
              </a:ext>
            </a:extLst>
          </p:cNvPr>
          <p:cNvSpPr/>
          <p:nvPr/>
        </p:nvSpPr>
        <p:spPr>
          <a:xfrm>
            <a:off x="2930312" y="6290792"/>
            <a:ext cx="1025769" cy="230650"/>
          </a:xfrm>
          <a:prstGeom prst="roundRect">
            <a:avLst/>
          </a:prstGeom>
          <a:solidFill>
            <a:srgbClr val="75707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Not Started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94061A-5BA9-CD89-B3F5-92DE2CDCF3D8}"/>
              </a:ext>
            </a:extLst>
          </p:cNvPr>
          <p:cNvSpPr/>
          <p:nvPr/>
        </p:nvSpPr>
        <p:spPr>
          <a:xfrm>
            <a:off x="4205198" y="6290791"/>
            <a:ext cx="1025769" cy="230650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2333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track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91493A-A22A-E2B0-B507-965A662B02DB}"/>
              </a:ext>
            </a:extLst>
          </p:cNvPr>
          <p:cNvSpPr txBox="1"/>
          <p:nvPr/>
        </p:nvSpPr>
        <p:spPr>
          <a:xfrm>
            <a:off x="2267651" y="6261459"/>
            <a:ext cx="89966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75707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Legend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75707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F32F077-6B2F-9105-6EFA-3DC4005CFCFA}"/>
              </a:ext>
            </a:extLst>
          </p:cNvPr>
          <p:cNvSpPr/>
          <p:nvPr/>
        </p:nvSpPr>
        <p:spPr>
          <a:xfrm>
            <a:off x="9893452" y="2037482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8E99389-257C-14E8-B402-236A45DDE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3" y="63706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Apollo v2: </a:t>
            </a:r>
            <a:r>
              <a:rPr lang="en-US" sz="2800" b="1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Plan &amp; Status</a:t>
            </a:r>
          </a:p>
        </p:txBody>
      </p:sp>
      <p:pic>
        <p:nvPicPr>
          <p:cNvPr id="8" name="Graphic 7" descr="Traffic light with solid fill">
            <a:extLst>
              <a:ext uri="{FF2B5EF4-FFF2-40B4-BE49-F238E27FC236}">
                <a16:creationId xmlns:a16="http://schemas.microsoft.com/office/drawing/2014/main" id="{FBD86090-DBDD-049B-A031-41D25C5CEA0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919229" y="46896"/>
            <a:ext cx="914400" cy="914400"/>
          </a:xfrm>
          <a:prstGeom prst="rect">
            <a:avLst/>
          </a:prstGeom>
        </p:spPr>
      </p:pic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7290A324-F173-E23B-D447-42CEE39CEECF}"/>
              </a:ext>
            </a:extLst>
          </p:cNvPr>
          <p:cNvSpPr/>
          <p:nvPr/>
        </p:nvSpPr>
        <p:spPr>
          <a:xfrm>
            <a:off x="11284989" y="203480"/>
            <a:ext cx="182880" cy="182880"/>
          </a:xfrm>
          <a:prstGeom prst="flowChartConnector">
            <a:avLst/>
          </a:prstGeom>
          <a:gradFill flip="none" rotWithShape="1">
            <a:gsLst>
              <a:gs pos="0">
                <a:srgbClr val="C00000"/>
              </a:gs>
              <a:gs pos="47000">
                <a:srgbClr val="CB060A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F6C451-ADDD-50DA-C213-3C6551BC47D6}"/>
              </a:ext>
            </a:extLst>
          </p:cNvPr>
          <p:cNvSpPr txBox="1"/>
          <p:nvPr/>
        </p:nvSpPr>
        <p:spPr>
          <a:xfrm>
            <a:off x="2285369" y="1960355"/>
            <a:ext cx="17804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6699CC"/>
                </a:solidFill>
                <a:highlight>
                  <a:srgbClr val="FFFFFF"/>
                </a:highlight>
                <a:hlinkClick r:id="rId3"/>
              </a:rPr>
              <a:t>RDKDEV-1159</a:t>
            </a:r>
            <a:endParaRPr lang="en-US" sz="14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3861B2F-E370-73EB-3E99-2AA81C07BD2E}"/>
              </a:ext>
            </a:extLst>
          </p:cNvPr>
          <p:cNvSpPr/>
          <p:nvPr/>
        </p:nvSpPr>
        <p:spPr>
          <a:xfrm>
            <a:off x="8051832" y="6284633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19" name="Rectangle: Rounded Corners 21">
            <a:extLst>
              <a:ext uri="{FF2B5EF4-FFF2-40B4-BE49-F238E27FC236}">
                <a16:creationId xmlns:a16="http://schemas.microsoft.com/office/drawing/2014/main" id="{F2A87E43-D09E-1E79-3C63-20A11190D48C}"/>
              </a:ext>
            </a:extLst>
          </p:cNvPr>
          <p:cNvSpPr/>
          <p:nvPr/>
        </p:nvSpPr>
        <p:spPr>
          <a:xfrm>
            <a:off x="9893451" y="2484876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3" name="Rectangle: Rounded Corners 21">
            <a:extLst>
              <a:ext uri="{FF2B5EF4-FFF2-40B4-BE49-F238E27FC236}">
                <a16:creationId xmlns:a16="http://schemas.microsoft.com/office/drawing/2014/main" id="{430ABE3F-B786-EA1A-31E8-C214F17914B3}"/>
              </a:ext>
            </a:extLst>
          </p:cNvPr>
          <p:cNvSpPr/>
          <p:nvPr/>
        </p:nvSpPr>
        <p:spPr>
          <a:xfrm>
            <a:off x="9893451" y="2932270"/>
            <a:ext cx="1025769" cy="23065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557E95-E588-EA8C-F8C1-517F13E9F62C}"/>
              </a:ext>
            </a:extLst>
          </p:cNvPr>
          <p:cNvSpPr txBox="1"/>
          <p:nvPr/>
        </p:nvSpPr>
        <p:spPr>
          <a:xfrm>
            <a:off x="8879455" y="5582539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*** Will start tracking per Project Plan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5F5E8A-5BCC-459E-7E07-7EF5EEFE5B33}"/>
              </a:ext>
            </a:extLst>
          </p:cNvPr>
          <p:cNvSpPr txBox="1"/>
          <p:nvPr/>
        </p:nvSpPr>
        <p:spPr>
          <a:xfrm>
            <a:off x="8903359" y="5068330"/>
            <a:ext cx="2778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* 2 DAC tickets definition in progress</a:t>
            </a:r>
          </a:p>
        </p:txBody>
      </p:sp>
      <p:sp>
        <p:nvSpPr>
          <p:cNvPr id="16" name="Rectangle: Rounded Corners 14">
            <a:extLst>
              <a:ext uri="{FF2B5EF4-FFF2-40B4-BE49-F238E27FC236}">
                <a16:creationId xmlns:a16="http://schemas.microsoft.com/office/drawing/2014/main" id="{768BA8BC-D7D2-D6A7-3BDF-C92A00C98AB2}"/>
              </a:ext>
            </a:extLst>
          </p:cNvPr>
          <p:cNvSpPr/>
          <p:nvPr/>
        </p:nvSpPr>
        <p:spPr>
          <a:xfrm>
            <a:off x="6740314" y="6284633"/>
            <a:ext cx="1025769" cy="23065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00B2DB">
                <a:shade val="15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Off track!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8ED0CF-58D6-44E5-C163-AF9EC180B332}"/>
              </a:ext>
            </a:extLst>
          </p:cNvPr>
          <p:cNvSpPr txBox="1"/>
          <p:nvPr/>
        </p:nvSpPr>
        <p:spPr>
          <a:xfrm>
            <a:off x="5901968" y="5314040"/>
            <a:ext cx="5713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** Need assignment of tickets to developers &amp; commitment with delivery timelines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938925-5D89-5DB9-28C0-74610803490B}"/>
              </a:ext>
            </a:extLst>
          </p:cNvPr>
          <p:cNvSpPr txBox="1"/>
          <p:nvPr/>
        </p:nvSpPr>
        <p:spPr>
          <a:xfrm rot="20327500">
            <a:off x="5382984" y="372807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BEING REPLANNED</a:t>
            </a:r>
          </a:p>
        </p:txBody>
      </p:sp>
    </p:spTree>
    <p:extLst>
      <p:ext uri="{BB962C8B-B14F-4D97-AF65-F5344CB8AC3E}">
        <p14:creationId xmlns:p14="http://schemas.microsoft.com/office/powerpoint/2010/main" val="675256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F078B-D594-6737-9A5E-0FD76C2AB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CA55682-BF07-43F5-139D-B358FE5B0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Detailed Action Item Tracker: </a:t>
            </a:r>
            <a:r>
              <a:rPr lang="en-US" sz="2800" b="1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Open items from last meetings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FC0BE72-5C50-F526-3D5C-002115FFC8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030836"/>
              </p:ext>
            </p:extLst>
          </p:nvPr>
        </p:nvGraphicFramePr>
        <p:xfrm>
          <a:off x="404784" y="1147831"/>
          <a:ext cx="11424253" cy="4632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085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6568042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1521412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  <a:gridCol w="1491725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  <a:gridCol w="1420989">
                  <a:extLst>
                    <a:ext uri="{9D8B030D-6E8A-4147-A177-3AD203B41FA5}">
                      <a16:colId xmlns:a16="http://schemas.microsoft.com/office/drawing/2014/main" val="2047758445"/>
                    </a:ext>
                  </a:extLst>
                </a:gridCol>
              </a:tblGrid>
              <a:tr h="45863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Action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ETA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2587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Assigning tickets to leads for the “definition completed epics.”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- 14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768029"/>
                  </a:ext>
                </a:extLst>
              </a:tr>
              <a:tr h="4283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18288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the Firebolt Player Design and Reference implementation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Yuri/Steve G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strike="sngStrike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March- 6</a:t>
                      </a:r>
                    </a:p>
                    <a:p>
                      <a:pPr algn="ctr" fontAlgn="b">
                        <a:buNone/>
                      </a:pPr>
                      <a:r>
                        <a:rPr lang="en-US" sz="1400" strike="noStrike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- 20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481045"/>
                  </a:ext>
                </a:extLst>
              </a:tr>
              <a:tr h="49494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18288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Persistent License for Webapps – Follow-up session with </a:t>
                      </a:r>
                      <a:r>
                        <a:rPr lang="en-US" sz="1400" kern="1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Webkit</a:t>
                      </a: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OCDM teams 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Ajith/Anil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strike="sngStrike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– 14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400" b="0" i="0" u="none" strike="noStrike" kern="1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April - 15</a:t>
                      </a:r>
                      <a:endParaRPr lang="en-US" sz="1400"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45094"/>
                  </a:ext>
                </a:extLst>
              </a:tr>
              <a:tr h="49494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18288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Persistent License for Webapps – Need to review patch shared by Ozgur </a:t>
                      </a:r>
                      <a:r>
                        <a:rPr lang="en-IN" sz="1400">
                          <a:latin typeface="+mn-lt"/>
                        </a:rPr>
                        <a:t>RDKDEV-1197</a:t>
                      </a: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>
                          <a:latin typeface="+mn-lt"/>
                        </a:rPr>
                        <a:t>April - 14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080403"/>
                  </a:ext>
                </a:extLst>
              </a:tr>
              <a:tr h="4283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Native App Firebolt Connect Strategy - </a:t>
                      </a:r>
                      <a:r>
                        <a:rPr lang="en-US" sz="1400" dirty="0"/>
                        <a:t>Schedule call to review the strategy and ensure alignment for ApolloV2</a:t>
                      </a:r>
                      <a:endParaRPr lang="en-US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Oscar/Ajith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strike="sngStrike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– 31</a:t>
                      </a:r>
                    </a:p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16378"/>
                  </a:ext>
                </a:extLst>
              </a:tr>
              <a:tr h="42587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18288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 for RIALTO hardening for Netflix certification 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Ajith/Anil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- 31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558513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18288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 a plan and ETA for Rialto updates for Cobalt2027 AVPK 6&amp;7 as per ApolloV2 scope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Neetika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- 14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905482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18288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Proposal to create user stories and tasks for more granular progress tracking.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strike="sngStrike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– 31</a:t>
                      </a:r>
                    </a:p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- 14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1149979"/>
                  </a:ext>
                </a:extLst>
              </a:tr>
              <a:tr h="471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18288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Schedule follow-up workshops for </a:t>
                      </a:r>
                      <a:r>
                        <a:rPr lang="en-US" sz="1400" strike="sngStrike" kern="1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AppManager</a:t>
                      </a: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strike="sngStrike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OCDM</a:t>
                      </a: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Player, </a:t>
                      </a:r>
                      <a:r>
                        <a:rPr lang="en-US" sz="1400" strike="sngStrike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Diagnostics</a:t>
                      </a: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and Resource Monitor.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Ajith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- 15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E7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280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8780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93E6B-76FD-E9AA-00F4-23F24273C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CA28342-F2BE-BA80-F1A4-403221A4D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Detailed Action Item Tracker: </a:t>
            </a:r>
            <a:r>
              <a:rPr lang="en-US" sz="2800" b="1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Open items from last meetings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61B0E44-5B20-47A0-20E2-246F5951F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350280"/>
              </p:ext>
            </p:extLst>
          </p:nvPr>
        </p:nvGraphicFramePr>
        <p:xfrm>
          <a:off x="404784" y="1147829"/>
          <a:ext cx="11089791" cy="2283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93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6360491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1473335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  <a:gridCol w="1444586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  <a:gridCol w="1376086">
                  <a:extLst>
                    <a:ext uri="{9D8B030D-6E8A-4147-A177-3AD203B41FA5}">
                      <a16:colId xmlns:a16="http://schemas.microsoft.com/office/drawing/2014/main" val="2047758445"/>
                    </a:ext>
                  </a:extLst>
                </a:gridCol>
              </a:tblGrid>
              <a:tr h="46597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Action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ETA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N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the Dev owners </a:t>
                      </a:r>
                      <a:r>
                        <a:rPr lang="en-US" sz="1400" dirty="0"/>
                        <a:t>and create user stories or tasks linking them to respected Epics</a:t>
                      </a:r>
                      <a:r>
                        <a:rPr lang="en-IN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All Epics </a:t>
                      </a:r>
                      <a:endParaRPr lang="en-US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- 14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445685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/>
                        <a:t>Identify Jira project where User stories or tasks will be created and ensure everyone has access</a:t>
                      </a:r>
                      <a:endParaRPr lang="en-US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Ajith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- 15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012861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Review patch shared by Ozgur here - RDKDEV-1197 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- 21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524415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Vulkan Graphics performance issue on Broadcom 74116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RDKM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– 30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6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970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F878A-EA5D-B550-7522-DD4A48F22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07757F3-C9C2-F094-A93E-9DD77717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61" y="63707"/>
            <a:ext cx="11451665" cy="88077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normalizeH="0" baseline="0" noProof="0" dirty="0">
                <a:ln>
                  <a:noFill/>
                </a:ln>
                <a:solidFill>
                  <a:srgbClr val="00B2D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Action Item Tracker: </a:t>
            </a:r>
            <a:r>
              <a:rPr lang="en-US" sz="2800" b="1" dirty="0">
                <a:solidFill>
                  <a:srgbClr val="75707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Closed after last meeting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108DC3B-3ADC-6D55-6FE7-4A53CB265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651841"/>
              </p:ext>
            </p:extLst>
          </p:nvPr>
        </p:nvGraphicFramePr>
        <p:xfrm>
          <a:off x="404784" y="1147829"/>
          <a:ext cx="11089791" cy="2629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93">
                  <a:extLst>
                    <a:ext uri="{9D8B030D-6E8A-4147-A177-3AD203B41FA5}">
                      <a16:colId xmlns:a16="http://schemas.microsoft.com/office/drawing/2014/main" val="4163227167"/>
                    </a:ext>
                  </a:extLst>
                </a:gridCol>
                <a:gridCol w="6360491">
                  <a:extLst>
                    <a:ext uri="{9D8B030D-6E8A-4147-A177-3AD203B41FA5}">
                      <a16:colId xmlns:a16="http://schemas.microsoft.com/office/drawing/2014/main" val="3422285666"/>
                    </a:ext>
                  </a:extLst>
                </a:gridCol>
                <a:gridCol w="1473335">
                  <a:extLst>
                    <a:ext uri="{9D8B030D-6E8A-4147-A177-3AD203B41FA5}">
                      <a16:colId xmlns:a16="http://schemas.microsoft.com/office/drawing/2014/main" val="2086148972"/>
                    </a:ext>
                  </a:extLst>
                </a:gridCol>
                <a:gridCol w="1444586">
                  <a:extLst>
                    <a:ext uri="{9D8B030D-6E8A-4147-A177-3AD203B41FA5}">
                      <a16:colId xmlns:a16="http://schemas.microsoft.com/office/drawing/2014/main" val="1762055199"/>
                    </a:ext>
                  </a:extLst>
                </a:gridCol>
                <a:gridCol w="1376086">
                  <a:extLst>
                    <a:ext uri="{9D8B030D-6E8A-4147-A177-3AD203B41FA5}">
                      <a16:colId xmlns:a16="http://schemas.microsoft.com/office/drawing/2014/main" val="2047758445"/>
                    </a:ext>
                  </a:extLst>
                </a:gridCol>
              </a:tblGrid>
              <a:tr h="46597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Action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Owner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ETA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solidFill>
                      <a:srgbClr val="00B2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50771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 sourcing of Window Manager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Anil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r>
                        <a:rPr lang="en-US" sz="1400" strike="sngStrike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 – 31</a:t>
                      </a:r>
                    </a:p>
                    <a:p>
                      <a:pPr algn="ctr" fontAlgn="b">
                        <a:buNone/>
                      </a:pPr>
                      <a:r>
                        <a:rPr lang="en-US" sz="1400" strike="noStrike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3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768029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 sourcing of Entservices-testframework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Ajith/Anil</a:t>
                      </a:r>
                      <a:endParaRPr lang="en-US" sz="1400" strike="sngStrike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- 31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035420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930671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928474"/>
                  </a:ext>
                </a:extLst>
              </a:tr>
              <a:tr h="4326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4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CBE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98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66338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24 Global Summit">
  <a:themeElements>
    <a:clrScheme name="Custom 3">
      <a:dk1>
        <a:srgbClr val="555252"/>
      </a:dk1>
      <a:lt1>
        <a:srgbClr val="FFFFFF"/>
      </a:lt1>
      <a:dk2>
        <a:srgbClr val="002B4D"/>
      </a:dk2>
      <a:lt2>
        <a:srgbClr val="E7E6E6"/>
      </a:lt2>
      <a:accent1>
        <a:srgbClr val="41B3E6"/>
      </a:accent1>
      <a:accent2>
        <a:srgbClr val="FFC726"/>
      </a:accent2>
      <a:accent3>
        <a:srgbClr val="76B900"/>
      </a:accent3>
      <a:accent4>
        <a:srgbClr val="E96B10"/>
      </a:accent4>
      <a:accent5>
        <a:srgbClr val="002C4D"/>
      </a:accent5>
      <a:accent6>
        <a:srgbClr val="323332"/>
      </a:accent6>
      <a:hlink>
        <a:srgbClr val="41B3E6"/>
      </a:hlink>
      <a:folHlink>
        <a:srgbClr val="76717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5_GlobalSummit_RDK-E_Roadmap" id="{18CB0BF3-EC09-4243-998E-A327A72B666A}" vid="{6DAC92C7-BB04-8E40-90B0-9938A8F2F85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28356BB546844D92963BEA1970AC68" ma:contentTypeVersion="15" ma:contentTypeDescription="Create a new document." ma:contentTypeScope="" ma:versionID="217cb8c50c9c235d9b1077543549d253">
  <xsd:schema xmlns:xsd="http://www.w3.org/2001/XMLSchema" xmlns:xs="http://www.w3.org/2001/XMLSchema" xmlns:p="http://schemas.microsoft.com/office/2006/metadata/properties" xmlns:ns2="1b203f96-b960-442b-8c0f-5ffc4868dbc4" xmlns:ns3="1ad14529-ef0a-4450-8fff-5716b894bab8" targetNamespace="http://schemas.microsoft.com/office/2006/metadata/properties" ma:root="true" ma:fieldsID="2d6bdebdc37e812706fc193aa5543019" ns2:_="" ns3:_="">
    <xsd:import namespace="1b203f96-b960-442b-8c0f-5ffc4868dbc4"/>
    <xsd:import namespace="1ad14529-ef0a-4450-8fff-5716b894bab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203f96-b960-442b-8c0f-5ffc4868db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403bea8-3a38-4b57-ad86-c86acc1ab4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d14529-ef0a-4450-8fff-5716b894bab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3246f9d8-27fd-4e94-835d-7e10a42c3b71}" ma:internalName="TaxCatchAll" ma:showField="CatchAllData" ma:web="1ad14529-ef0a-4450-8fff-5716b894bab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ad14529-ef0a-4450-8fff-5716b894bab8" xsi:nil="true"/>
    <lcf76f155ced4ddcb4097134ff3c332f xmlns="1b203f96-b960-442b-8c0f-5ffc4868dbc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E760EC-C008-48B0-BF1F-6951312A05B1}">
  <ds:schemaRefs>
    <ds:schemaRef ds:uri="1ad14529-ef0a-4450-8fff-5716b894bab8"/>
    <ds:schemaRef ds:uri="1b203f96-b960-442b-8c0f-5ffc4868db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C37528D-23C6-4029-ADBB-AE44D6BD0D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4A61DA-09CA-4EE8-A945-9929BE7ADC5F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1b203f96-b960-442b-8c0f-5ffc4868dbc4"/>
    <ds:schemaRef ds:uri="http://purl.org/dc/terms/"/>
    <ds:schemaRef ds:uri="1ad14529-ef0a-4450-8fff-5716b894bab8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1038</Words>
  <Application>Microsoft Macintosh PowerPoint</Application>
  <PresentationFormat>Widescreen</PresentationFormat>
  <Paragraphs>338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Aptos</vt:lpstr>
      <vt:lpstr>Aptos Narrow</vt:lpstr>
      <vt:lpstr>Arial</vt:lpstr>
      <vt:lpstr>Arial Rounded MT Bold</vt:lpstr>
      <vt:lpstr>Calibri</vt:lpstr>
      <vt:lpstr>XFINITY Standard Light</vt:lpstr>
      <vt:lpstr>1_Office Theme</vt:lpstr>
      <vt:lpstr>2024 Global Summit</vt:lpstr>
      <vt:lpstr>PowerPoint Presentation</vt:lpstr>
      <vt:lpstr>Proposed Task Assignment Model</vt:lpstr>
      <vt:lpstr>RDK8 : Spec Readiness</vt:lpstr>
      <vt:lpstr>RDK8 : Feature Readiness</vt:lpstr>
      <vt:lpstr>Apollo v2: Status Dashboard</vt:lpstr>
      <vt:lpstr>Apollo v2: Plan &amp; Status</vt:lpstr>
      <vt:lpstr>Detailed Action Item Tracker: Open items from last meetings</vt:lpstr>
      <vt:lpstr>Detailed Action Item Tracker: Open items from last meetings</vt:lpstr>
      <vt:lpstr>Action Item Tracker: Closed after last meeting</vt:lpstr>
      <vt:lpstr>Thanks!</vt:lpstr>
      <vt:lpstr>Action Item Tracker: Closed after last meetings</vt:lpstr>
      <vt:lpstr>Introduction</vt:lpstr>
      <vt:lpstr>Action Item Tracker: Open items from last meetings</vt:lpstr>
      <vt:lpstr>RDK8 : Core RDK Specifications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Alekar, Nimisha (Contractor)</dc:creator>
  <cp:keywords/>
  <dc:description/>
  <cp:lastModifiedBy>James, Ajith</cp:lastModifiedBy>
  <cp:revision>2</cp:revision>
  <dcterms:created xsi:type="dcterms:W3CDTF">2025-05-29T00:35:00Z</dcterms:created>
  <dcterms:modified xsi:type="dcterms:W3CDTF">2026-04-07T16:15:07Z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0979fc8-5559-4f19-93ee-e28ca03d7638_Enabled">
    <vt:lpwstr>true</vt:lpwstr>
  </property>
  <property fmtid="{D5CDD505-2E9C-101B-9397-08002B2CF9AE}" pid="3" name="MSIP_Label_d0979fc8-5559-4f19-93ee-e28ca03d7638_SetDate">
    <vt:lpwstr>2025-05-29T00:35:09Z</vt:lpwstr>
  </property>
  <property fmtid="{D5CDD505-2E9C-101B-9397-08002B2CF9AE}" pid="4" name="MSIP_Label_d0979fc8-5559-4f19-93ee-e28ca03d7638_Method">
    <vt:lpwstr>Privileged</vt:lpwstr>
  </property>
  <property fmtid="{D5CDD505-2E9C-101B-9397-08002B2CF9AE}" pid="5" name="MSIP_Label_d0979fc8-5559-4f19-93ee-e28ca03d7638_Name">
    <vt:lpwstr>General Business Information (G)</vt:lpwstr>
  </property>
  <property fmtid="{D5CDD505-2E9C-101B-9397-08002B2CF9AE}" pid="6" name="MSIP_Label_d0979fc8-5559-4f19-93ee-e28ca03d7638_SiteId">
    <vt:lpwstr>906aefe9-76a7-4f65-b82d-5ec20775d5aa</vt:lpwstr>
  </property>
  <property fmtid="{D5CDD505-2E9C-101B-9397-08002B2CF9AE}" pid="7" name="MSIP_Label_d0979fc8-5559-4f19-93ee-e28ca03d7638_ActionId">
    <vt:lpwstr>6364ae4d-f89e-4a76-820b-5b9fdb110d98</vt:lpwstr>
  </property>
  <property fmtid="{D5CDD505-2E9C-101B-9397-08002B2CF9AE}" pid="8" name="MSIP_Label_d0979fc8-5559-4f19-93ee-e28ca03d7638_ContentBits">
    <vt:lpwstr>0</vt:lpwstr>
  </property>
  <property fmtid="{D5CDD505-2E9C-101B-9397-08002B2CF9AE}" pid="9" name="MSIP_Label_d0979fc8-5559-4f19-93ee-e28ca03d7638_Tag">
    <vt:lpwstr>10, 0, 1, 1</vt:lpwstr>
  </property>
  <property fmtid="{D5CDD505-2E9C-101B-9397-08002B2CF9AE}" pid="10" name="ContentTypeId">
    <vt:lpwstr>0x0101008228356BB546844D92963BEA1970AC68</vt:lpwstr>
  </property>
  <property fmtid="{D5CDD505-2E9C-101B-9397-08002B2CF9AE}" pid="11" name="MediaServiceImageTags">
    <vt:lpwstr/>
  </property>
</Properties>
</file>